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747D-6FD9-4EA1-8778-FDBFB05DA6C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2E197-B176-4DA9-9E13-8CE00E838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4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E197-B176-4DA9-9E13-8CE00E8385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2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854A-C007-437B-AA0D-B42360402EDE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1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DF51-54D2-4BAF-AF8C-DBEAA580D5CC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7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A9D-D521-448A-857A-357CEB1941BB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6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1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8975-B1CF-46C9-BF16-25A79AA7D39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D8C1-BDE0-42EE-AA68-93B63F3460AB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BE59-FDA0-4C6B-8060-A30FF2A71A53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4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00AE-353F-4222-B7FA-5C4B2844DC0E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1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53B5-5A92-4D0D-AA9D-23A8C6272437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7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30F145-3564-44CF-9BFC-3814E48094E1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2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0DF5-78DD-4324-AD63-897114658F91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5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D30010-DD2C-4C93-9770-684A048CC18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6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ofstroy.net/inzhenernye-sistemy/elektrika/zashchitnye-ustrojstva/106-differentsialnye-avtom-vyklyuchateli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profstroy.net/inzhenernye-sistemy/elektrika/zashchitnye-ustrojstva/105-ustrojstva-zashchitnogo-otklyucheni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profstroy.net/inzhenernye-sistemy/elektrika/zashchitnye-ustrojstva/107-ustrojstva-zashchity-ot-perenapryazhenij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Расчет домашней сети, определение мощности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4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ru-RU" dirty="0" smtClean="0"/>
              <a:t>Определение коэффициента спроса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расчета розеточной группы кухни примем, что там будут включаться следующие приборы: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Электрический чайник — 700 Вт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Овощерезка — 400 Вт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Микроволновая печь — 1200 Вт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Холодильник — 300 Вт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Морозильник — 160 Вт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Прочее — 240 Вт</a:t>
            </a:r>
          </a:p>
          <a:p>
            <a:r>
              <a:rPr lang="ru-RU" dirty="0"/>
              <a:t>Суммарная номинальная мощность этих приборов в группе составляет 3000 Вт.</a:t>
            </a:r>
          </a:p>
          <a:p>
            <a:r>
              <a:rPr lang="ru-RU" dirty="0"/>
              <a:t>С учетом коэффициента спроса (равного 0,7) номинальная мощность </a:t>
            </a:r>
            <a:r>
              <a:rPr lang="ru-RU" dirty="0" smtClean="0"/>
              <a:t>/</a:t>
            </a:r>
            <a:br>
              <a:rPr lang="ru-RU" dirty="0" smtClean="0"/>
            </a:br>
            <a:r>
              <a:rPr lang="ru-RU" dirty="0" smtClean="0"/>
              <a:t>будет </a:t>
            </a:r>
            <a:r>
              <a:rPr lang="ru-RU" dirty="0"/>
              <a:t>равна 3000 * 0,7 = 2100 Вт.</a:t>
            </a:r>
          </a:p>
          <a:p>
            <a:r>
              <a:rPr lang="ru-RU" dirty="0"/>
              <a:t>Номинальный ток нагрузки в цепи этой розеточной группы будет равен 4,5 х 2,1 = 9,45 А.</a:t>
            </a:r>
          </a:p>
          <a:p>
            <a:r>
              <a:rPr lang="ru-RU" dirty="0"/>
              <a:t>После аналогичных расчетов дополним табл. 3 полученными значениями потребляемой мощности и номинального тока для остальных групп.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4416" y="6385441"/>
            <a:ext cx="7938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http://profstroy.net/inzhenernye-sistemy/elektrika/112-raschet-domashnej-seti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0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Выбор сечений </a:t>
            </a:r>
            <a:r>
              <a:rPr lang="ru-RU" dirty="0" smtClean="0"/>
              <a:t>жил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и типа провода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122" y="1298713"/>
            <a:ext cx="6162261" cy="50225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/>
              <a:t>Сечение </a:t>
            </a:r>
            <a:r>
              <a:rPr lang="ru-RU" sz="2400" dirty="0"/>
              <a:t>жил провода для каждой группы рассчитывается в зависимости от предполагаемой суммарной мощности устанавливаемых в ней приборов и расчетных значений силы тока (конечно, с некоторым запасом). Необходимые рекомендации можно получить в «Правилах устройства электроустановок» (ПУЭ) </a:t>
            </a:r>
            <a:endParaRPr lang="ru-RU" sz="2400" dirty="0" smtClean="0"/>
          </a:p>
          <a:p>
            <a:r>
              <a:rPr lang="ru-RU" sz="2400" dirty="0" smtClean="0"/>
              <a:t>Табл</a:t>
            </a:r>
            <a:r>
              <a:rPr lang="ru-RU" sz="2400" dirty="0"/>
              <a:t>. 4 отражает соответствие нагрузочных токов и допустимых сечений проводов, регламентированных ПУЭ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применяется для медных проводов, потому что использование алюминиевых в электропроводке жилых помещений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настоящее время запрещено).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1792" y="0"/>
            <a:ext cx="3915077" cy="64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8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3571"/>
          </a:xfrm>
        </p:spPr>
        <p:txBody>
          <a:bodyPr/>
          <a:lstStyle/>
          <a:p>
            <a:r>
              <a:rPr lang="ru-RU" dirty="0" smtClean="0"/>
              <a:t>Практические советы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25002" y="1219202"/>
            <a:ext cx="10058400" cy="48089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dirty="0"/>
              <a:t>Для более точного расчета нужных сечений жил проводов необходимо не только руководствоваться мощностью нагрузки и материалом изготовления жил</a:t>
            </a:r>
            <a:r>
              <a:rPr lang="ru-RU" sz="2200" dirty="0" smtClean="0"/>
              <a:t>,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но и учитывать способ их прокладки, длину, вид изоляции</a:t>
            </a:r>
            <a:r>
              <a:rPr lang="ru-RU" sz="2200" dirty="0" smtClean="0"/>
              <a:t>,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количество жил в проводе, условия эксплуатации и другие факторы.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Поэтому исходя из практики оптимальным </a:t>
            </a:r>
            <a:r>
              <a:rPr lang="ru-RU" sz="2200" dirty="0"/>
              <a:t>вариантом применение жил сечением </a:t>
            </a:r>
            <a:endParaRPr lang="ru-RU" sz="2200" dirty="0" smtClean="0"/>
          </a:p>
          <a:p>
            <a:r>
              <a:rPr lang="ru-RU" sz="2200" b="1" dirty="0" smtClean="0"/>
              <a:t>1,5 мм</a:t>
            </a:r>
            <a:r>
              <a:rPr lang="ru-RU" sz="2200" b="1" baseline="30000" dirty="0" smtClean="0"/>
              <a:t>2</a:t>
            </a:r>
            <a:r>
              <a:rPr lang="ru-RU" sz="2200" b="1" dirty="0" smtClean="0"/>
              <a:t> </a:t>
            </a:r>
            <a:r>
              <a:rPr lang="ru-RU" sz="2200" dirty="0" smtClean="0"/>
              <a:t>— </a:t>
            </a:r>
            <a:r>
              <a:rPr lang="ru-RU" sz="2200" dirty="0"/>
              <a:t>для осветительной группы (4,1 кВт и 19 А), </a:t>
            </a:r>
            <a:endParaRPr lang="ru-RU" sz="2200" dirty="0" smtClean="0"/>
          </a:p>
          <a:p>
            <a:r>
              <a:rPr lang="ru-RU" sz="2200" b="1" dirty="0" smtClean="0"/>
              <a:t>2,5 </a:t>
            </a:r>
            <a:r>
              <a:rPr lang="ru-RU" sz="2200" b="1" dirty="0"/>
              <a:t>мм</a:t>
            </a:r>
            <a:r>
              <a:rPr lang="ru-RU" sz="2200" b="1" baseline="30000" dirty="0"/>
              <a:t>2</a:t>
            </a:r>
            <a:r>
              <a:rPr lang="ru-RU" sz="2200" b="1" dirty="0"/>
              <a:t> </a:t>
            </a:r>
            <a:r>
              <a:rPr lang="ru-RU" sz="2200" dirty="0"/>
              <a:t>— для розеточной группы (5,9 кВт и 27 А) </a:t>
            </a:r>
            <a:endParaRPr lang="ru-RU" sz="2200" dirty="0" smtClean="0"/>
          </a:p>
          <a:p>
            <a:r>
              <a:rPr lang="ru-RU" sz="2200" b="1" dirty="0" smtClean="0"/>
              <a:t>и </a:t>
            </a:r>
            <a:r>
              <a:rPr lang="ru-RU" sz="2200" b="1" dirty="0"/>
              <a:t>4—6 мм</a:t>
            </a:r>
            <a:r>
              <a:rPr lang="ru-RU" sz="2200" b="1" baseline="30000" dirty="0"/>
              <a:t>2</a:t>
            </a:r>
            <a:r>
              <a:rPr lang="ru-RU" sz="2200" b="1" dirty="0"/>
              <a:t> </a:t>
            </a:r>
            <a:r>
              <a:rPr lang="ru-RU" sz="2200" dirty="0"/>
              <a:t>— для приборов большой мощности (свыше 8 кВт и 40 А). </a:t>
            </a:r>
            <a:endParaRPr lang="ru-RU" sz="2200" dirty="0" smtClean="0"/>
          </a:p>
          <a:p>
            <a:r>
              <a:rPr lang="ru-RU" sz="2200" dirty="0" smtClean="0"/>
              <a:t>Такой </a:t>
            </a:r>
            <a:r>
              <a:rPr lang="ru-RU" sz="2200" dirty="0"/>
              <a:t>вариант выбора сечений для проводов является, пожалуй, наиболее распространенным при монтаже электропроводки квартир и домов. Он позволяет повысить надежность скрытой проводки, а также создать некоторый «резерв» в случае увеличения мощности нагрузки,</a:t>
            </a:r>
          </a:p>
        </p:txBody>
      </p:sp>
    </p:spTree>
    <p:extLst>
      <p:ext uri="{BB962C8B-B14F-4D97-AF65-F5344CB8AC3E}">
        <p14:creationId xmlns:p14="http://schemas.microsoft.com/office/powerpoint/2010/main" val="87906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41" y="252469"/>
            <a:ext cx="11796477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1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устройств защиты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912" y="1281423"/>
            <a:ext cx="10413558" cy="47161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Дальнейшая </a:t>
            </a:r>
            <a:r>
              <a:rPr lang="ru-RU" dirty="0"/>
              <a:t>работа заключается в проектировании многоуровневой защиты внутренней электрической сети и оборудования от различных аварийных ситуаций. Эта важная и ответственная задача требует определенной подготовки и включает в себя выбор защитных устройств по типу и характеристикам, а также способ их подключения</a:t>
            </a:r>
            <a:r>
              <a:rPr lang="ru-RU" sz="2400" dirty="0" smtClean="0"/>
              <a:t>.</a:t>
            </a:r>
          </a:p>
          <a:p>
            <a:pPr marL="201168" lvl="1" indent="0">
              <a:buNone/>
            </a:pPr>
            <a:r>
              <a:rPr lang="ru-RU" sz="2400" dirty="0" smtClean="0"/>
              <a:t> </a:t>
            </a:r>
            <a:r>
              <a:rPr lang="ru-RU" sz="2800" dirty="0"/>
              <a:t>Для защиты внутриквартирной сети </a:t>
            </a:r>
            <a:r>
              <a:rPr lang="ru-RU" sz="2800" dirty="0" smtClean="0"/>
              <a:t>используются</a:t>
            </a:r>
            <a:endParaRPr lang="ru-RU" sz="2800" dirty="0"/>
          </a:p>
          <a:p>
            <a:pPr lvl="1"/>
            <a:r>
              <a:rPr lang="ru-RU" sz="2800" dirty="0" smtClean="0"/>
              <a:t> автоматические </a:t>
            </a:r>
            <a:r>
              <a:rPr lang="ru-RU" sz="2800" dirty="0"/>
              <a:t>выключатели, </a:t>
            </a:r>
            <a:endParaRPr lang="ru-RU" sz="2800" dirty="0" smtClean="0"/>
          </a:p>
          <a:p>
            <a:pPr lvl="1"/>
            <a:r>
              <a:rPr lang="ru-RU" sz="2800" dirty="0" smtClean="0">
                <a:hlinkClick r:id="rId2"/>
              </a:rPr>
              <a:t>устройства </a:t>
            </a:r>
            <a:r>
              <a:rPr lang="ru-RU" sz="2800" dirty="0">
                <a:hlinkClick r:id="rId2"/>
              </a:rPr>
              <a:t>защитного отключения (УЗО)</a:t>
            </a:r>
            <a:r>
              <a:rPr lang="ru-RU" sz="2800" dirty="0"/>
              <a:t>, </a:t>
            </a:r>
            <a:endParaRPr lang="ru-RU" sz="2800" dirty="0" smtClean="0"/>
          </a:p>
          <a:p>
            <a:pPr lvl="1"/>
            <a:r>
              <a:rPr lang="ru-RU" sz="2800" dirty="0" smtClean="0">
                <a:hlinkClick r:id="rId3"/>
              </a:rPr>
              <a:t>дифференциальные автоматы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000" dirty="0" smtClean="0"/>
              <a:t>(</a:t>
            </a:r>
            <a:r>
              <a:rPr lang="ru-RU" sz="2000" dirty="0"/>
              <a:t>от сверхтоков перегрузки и короткого замыкания</a:t>
            </a:r>
            <a:r>
              <a:rPr lang="ru-RU" sz="2000" dirty="0" smtClean="0"/>
              <a:t>.),</a:t>
            </a:r>
          </a:p>
          <a:p>
            <a:pPr lvl="1"/>
            <a:r>
              <a:rPr lang="ru-RU" sz="2800" dirty="0"/>
              <a:t> </a:t>
            </a:r>
            <a:r>
              <a:rPr lang="ru-RU" sz="2800" dirty="0">
                <a:hlinkClick r:id="rId4"/>
              </a:rPr>
              <a:t>реле напряжения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895" y="2972657"/>
            <a:ext cx="4618383" cy="1789623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>
            <a:off x="6917635" y="3244616"/>
            <a:ext cx="954157" cy="6228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558" y="4738692"/>
            <a:ext cx="1380905" cy="1380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506" y="4738692"/>
            <a:ext cx="2781564" cy="1721093"/>
          </a:xfrm>
          <a:prstGeom prst="rect">
            <a:avLst/>
          </a:prstGeom>
        </p:spPr>
      </p:pic>
      <p:sp>
        <p:nvSpPr>
          <p:cNvPr id="11" name="Штриховая стрелка вправо 10"/>
          <p:cNvSpPr/>
          <p:nvPr/>
        </p:nvSpPr>
        <p:spPr>
          <a:xfrm rot="2710378">
            <a:off x="5100448" y="4697807"/>
            <a:ext cx="954157" cy="6228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2710378">
            <a:off x="2681098" y="5098556"/>
            <a:ext cx="954157" cy="6228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7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51057"/>
          </a:xfrm>
        </p:spPr>
        <p:txBody>
          <a:bodyPr/>
          <a:lstStyle/>
          <a:p>
            <a:r>
              <a:rPr lang="ru-RU" dirty="0" smtClean="0"/>
              <a:t>Автоматические выключатели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7958" y="1104473"/>
            <a:ext cx="6950257" cy="402272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5043" y="1104473"/>
            <a:ext cx="5272157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АВ служит </a:t>
            </a:r>
            <a:r>
              <a:rPr lang="ru-RU" dirty="0"/>
              <a:t>для защиты проводки от токов перегрузки и короткого </a:t>
            </a:r>
            <a:r>
              <a:rPr lang="ru-RU" dirty="0" smtClean="0"/>
              <a:t>замыкания, от </a:t>
            </a:r>
            <a:r>
              <a:rPr lang="ru-RU" dirty="0"/>
              <a:t>аварийных скачков напряжения.</a:t>
            </a:r>
          </a:p>
          <a:p>
            <a:endParaRPr lang="ru-RU" dirty="0"/>
          </a:p>
          <a:p>
            <a:r>
              <a:rPr lang="ru-RU" dirty="0"/>
              <a:t>Выбор </a:t>
            </a:r>
            <a:r>
              <a:rPr lang="ru-RU" dirty="0" smtClean="0"/>
              <a:t>АВ </a:t>
            </a:r>
            <a:r>
              <a:rPr lang="ru-RU" dirty="0"/>
              <a:t>выполняется в первую очередь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 </a:t>
            </a:r>
            <a:r>
              <a:rPr lang="ru-RU" b="1" dirty="0"/>
              <a:t>допустимой величине номинального тока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для </a:t>
            </a:r>
            <a:r>
              <a:rPr lang="ru-RU" b="1" dirty="0"/>
              <a:t>проводки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Поэтому номинальный АВ</a:t>
            </a:r>
            <a:br>
              <a:rPr lang="ru-RU" dirty="0" smtClean="0"/>
            </a:br>
            <a:r>
              <a:rPr lang="ru-RU" b="1" dirty="0" smtClean="0"/>
              <a:t>не должен превышать максимально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допустимый ток для данного сечения провода. Для бытовых сетей изготавливаются автоматические выключатели </a:t>
            </a:r>
            <a:br>
              <a:rPr lang="ru-RU" dirty="0" smtClean="0"/>
            </a:br>
            <a:r>
              <a:rPr lang="ru-RU" dirty="0" smtClean="0"/>
              <a:t>с номинальными </a:t>
            </a:r>
            <a:r>
              <a:rPr lang="ru-RU" b="1" dirty="0" smtClean="0"/>
              <a:t>токами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sz="2400" b="1" dirty="0" smtClean="0"/>
              <a:t>6 А</a:t>
            </a:r>
            <a:r>
              <a:rPr lang="ru-RU" sz="2400" dirty="0" smtClean="0"/>
              <a:t> </a:t>
            </a:r>
            <a:r>
              <a:rPr lang="ru-RU" sz="2000" dirty="0" smtClean="0"/>
              <a:t>(1,2 кВт);</a:t>
            </a:r>
            <a:r>
              <a:rPr lang="ru-RU" sz="2400" dirty="0" smtClean="0"/>
              <a:t> </a:t>
            </a:r>
            <a:r>
              <a:rPr lang="ru-RU" sz="2400" b="1" dirty="0" smtClean="0"/>
              <a:t>10</a:t>
            </a:r>
            <a:r>
              <a:rPr lang="ru-RU" sz="2400" dirty="0" smtClean="0"/>
              <a:t> </a:t>
            </a:r>
            <a:r>
              <a:rPr lang="ru-RU" sz="2000" dirty="0" smtClean="0"/>
              <a:t>(2)</a:t>
            </a:r>
            <a:r>
              <a:rPr lang="ru-RU" sz="2400" dirty="0" smtClean="0"/>
              <a:t>; 1</a:t>
            </a:r>
            <a:r>
              <a:rPr lang="ru-RU" sz="2400" b="1" dirty="0" smtClean="0"/>
              <a:t>6 </a:t>
            </a:r>
            <a:r>
              <a:rPr lang="ru-RU" sz="2000" dirty="0" smtClean="0"/>
              <a:t>(3,2)</a:t>
            </a:r>
            <a:r>
              <a:rPr lang="ru-RU" sz="2400" dirty="0" smtClean="0"/>
              <a:t>; </a:t>
            </a:r>
            <a:r>
              <a:rPr lang="ru-RU" sz="2400" b="1" dirty="0" smtClean="0"/>
              <a:t>20 </a:t>
            </a:r>
            <a:r>
              <a:rPr lang="ru-RU" sz="2000" dirty="0" smtClean="0"/>
              <a:t>(4)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dirty="0" smtClean="0"/>
              <a:t>25</a:t>
            </a:r>
            <a:r>
              <a:rPr lang="ru-RU" sz="2400" dirty="0" smtClean="0"/>
              <a:t> </a:t>
            </a:r>
            <a:r>
              <a:rPr lang="ru-RU" sz="2000" dirty="0"/>
              <a:t>(5);</a:t>
            </a:r>
            <a:r>
              <a:rPr lang="ru-RU" sz="2400" dirty="0" smtClean="0"/>
              <a:t> 32 </a:t>
            </a:r>
            <a:r>
              <a:rPr lang="ru-RU" sz="2000" dirty="0" smtClean="0"/>
              <a:t>(6,4);</a:t>
            </a:r>
            <a:r>
              <a:rPr lang="ru-RU" sz="2400" dirty="0" smtClean="0"/>
              <a:t> 40 </a:t>
            </a:r>
            <a:r>
              <a:rPr lang="ru-RU" sz="2000" dirty="0" smtClean="0"/>
              <a:t>(8)</a:t>
            </a:r>
            <a:r>
              <a:rPr lang="ru-RU" sz="2400" dirty="0" smtClean="0"/>
              <a:t>; 50 </a:t>
            </a:r>
            <a:r>
              <a:rPr lang="ru-RU" sz="2000" dirty="0" smtClean="0"/>
              <a:t>(10)</a:t>
            </a:r>
            <a:r>
              <a:rPr lang="ru-RU" sz="2400" dirty="0" smtClean="0"/>
              <a:t>; 63 </a:t>
            </a:r>
            <a:r>
              <a:rPr lang="ru-RU" sz="2000" dirty="0" smtClean="0"/>
              <a:t>(12,6)</a:t>
            </a:r>
            <a:endParaRPr lang="ru-RU" sz="2400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(5А на 1 кВт нагрузки)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0486" y="5293726"/>
            <a:ext cx="6096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При выборе автомата необходимо учитывать также класс прибора, его отключающую способность и класс </a:t>
            </a:r>
            <a:r>
              <a:rPr lang="ru-RU" dirty="0" err="1"/>
              <a:t>токоограничения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44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52635"/>
            <a:ext cx="10513943" cy="64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395287"/>
            <a:ext cx="85725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2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7" y="1700212"/>
            <a:ext cx="5038725" cy="345757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8FBD-7033-4E8F-9E06-9C1977F9CFF5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4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Современная внутренняя система электроснабжения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313" y="1904999"/>
            <a:ext cx="9596299" cy="4588565"/>
          </a:xfrm>
        </p:spPr>
        <p:txBody>
          <a:bodyPr>
            <a:normAutofit/>
          </a:bodyPr>
          <a:lstStyle/>
          <a:p>
            <a:r>
              <a:rPr lang="ru-RU" b="1" dirty="0"/>
              <a:t>Современная внутренняя система электроснабжения дома или квартиры обязана удовлетворять нескольким требованиям. Она должна быть:</a:t>
            </a:r>
          </a:p>
          <a:p>
            <a:r>
              <a:rPr lang="ru-RU" b="1" dirty="0"/>
              <a:t>Рассчитана</a:t>
            </a:r>
            <a:r>
              <a:rPr lang="ru-RU" dirty="0"/>
              <a:t> на длительную безаварийную эксплуатацию</a:t>
            </a:r>
          </a:p>
          <a:p>
            <a:r>
              <a:rPr lang="ru-RU" dirty="0"/>
              <a:t>Обеспечена устройствами защиты от перегрузки, короткого замыкания, поражения человека электрическим током и значительных скачков напряжения</a:t>
            </a:r>
          </a:p>
          <a:p>
            <a:r>
              <a:rPr lang="ru-RU" dirty="0"/>
              <a:t>Обеспечена различными приборами, позволяющими повысить комфортность проживания</a:t>
            </a:r>
          </a:p>
          <a:p>
            <a:r>
              <a:rPr lang="ru-RU" dirty="0"/>
              <a:t>Рассчитана на возможность подключения самых различных устройств</a:t>
            </a:r>
          </a:p>
          <a:p>
            <a:r>
              <a:rPr lang="ru-RU" dirty="0"/>
              <a:t>Создание такой системы — непростая задача, требующая вдумчивого и системного подхода. Она предполагает реализацию следующих этапов: расчет, комплектация и монтаж.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E2C-8AEF-4E4B-A0FB-D2F21D3CC596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4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BAF5-6C1D-4FC5-9438-7D8507862749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6" y="1"/>
            <a:ext cx="5749281" cy="471266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2214" y="2767169"/>
            <a:ext cx="6839428" cy="40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1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95275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Разделение всех потребителей на </a:t>
            </a:r>
            <a:r>
              <a:rPr lang="ru-RU" dirty="0" smtClean="0"/>
              <a:t>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010" y="878325"/>
            <a:ext cx="10058400" cy="3256353"/>
          </a:xfrm>
        </p:spPr>
        <p:txBody>
          <a:bodyPr/>
          <a:lstStyle/>
          <a:p>
            <a:r>
              <a:rPr lang="ru-RU" dirty="0" smtClean="0"/>
              <a:t>Расчет </a:t>
            </a:r>
            <a:r>
              <a:rPr lang="ru-RU" dirty="0"/>
              <a:t>домашней электрической сети, как правило, начинается с разделения всех потребителей на группы. Под группой понимается несколько потребителей, подключенных параллельно к одному питающему проводу, идущему от распределительного щита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Это группы освещения, группы розеток и т. д. Отдельными линиями </a:t>
            </a:r>
            <a:r>
              <a:rPr lang="ru-RU" dirty="0" err="1"/>
              <a:t>запитываются</a:t>
            </a:r>
            <a:r>
              <a:rPr lang="ru-RU" dirty="0"/>
              <a:t> агрегаты большой мощности (стиральные машины и электрические плиты). В отдельную группу выделяются розетки кухни, где подключаются микроволновые печи, электрические духовки, посудомоечные машины, электрические чайники и многое другое.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3297" y="3106985"/>
            <a:ext cx="8803178" cy="33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4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Группы </a:t>
            </a:r>
            <a:r>
              <a:rPr lang="ru-RU" dirty="0" smtClean="0"/>
              <a:t>потребителей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электрической энергии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Группы потребителей электрической энергии с отдельными устройствами защиты могут формироваться тремя способами:</a:t>
            </a:r>
          </a:p>
          <a:p>
            <a:r>
              <a:rPr lang="ru-RU" sz="2400" dirty="0"/>
              <a:t>По помещениям в квартире (каждому помещению предоставляют отдельную линию)</a:t>
            </a:r>
          </a:p>
          <a:p>
            <a:r>
              <a:rPr lang="ru-RU" sz="2400" dirty="0"/>
              <a:t>По видам потребителей: освещение, розетки, электроплиты, стиральные машины и т. д</a:t>
            </a:r>
          </a:p>
          <a:p>
            <a:r>
              <a:rPr lang="ru-RU" sz="2400" dirty="0"/>
              <a:t>Для каждого </a:t>
            </a:r>
            <a:r>
              <a:rPr lang="ru-RU" sz="2400" dirty="0" smtClean="0"/>
              <a:t>потребителя розетка </a:t>
            </a:r>
            <a:r>
              <a:rPr lang="ru-RU" sz="2400" dirty="0"/>
              <a:t>или </a:t>
            </a:r>
            <a:r>
              <a:rPr lang="ru-RU" sz="2400" dirty="0" smtClean="0"/>
              <a:t>светильник) </a:t>
            </a:r>
            <a:r>
              <a:rPr lang="ru-RU" sz="2400" dirty="0"/>
              <a:t>проводится отдельная линия электропитания с устройствами защиты (европейский вариант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7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Определение установленной мощности и тока </a:t>
            </a:r>
            <a:r>
              <a:rPr lang="ru-RU" dirty="0" smtClean="0"/>
              <a:t>нагрузки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365" y="1845733"/>
            <a:ext cx="10972800" cy="450205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Как определить суммарную потребляемую мощность </a:t>
            </a:r>
            <a:r>
              <a:rPr lang="ru-RU" dirty="0"/>
              <a:t>установленного оборудования в каждой группе.</a:t>
            </a:r>
          </a:p>
          <a:p>
            <a:r>
              <a:rPr lang="ru-RU" dirty="0"/>
              <a:t>Величина установленной мощности позволяет рассчитать номинальный ток нагрузки на данную цепь. </a:t>
            </a:r>
            <a:r>
              <a:rPr lang="ru-RU" b="1" dirty="0"/>
              <a:t>Номинальный ток — это тот максимальный ток</a:t>
            </a:r>
            <a:r>
              <a:rPr lang="ru-RU" dirty="0"/>
              <a:t>, который будет протекать по фазному проводу.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</a:t>
            </a:r>
            <a:r>
              <a:rPr lang="ru-RU" dirty="0"/>
              <a:t>внутренней сети квартиры или дома с напряжением 220 </a:t>
            </a: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он легко </a:t>
            </a:r>
            <a:r>
              <a:rPr lang="ru-RU" b="1" i="1" dirty="0">
                <a:solidFill>
                  <a:srgbClr val="7030A0"/>
                </a:solidFill>
              </a:rPr>
              <a:t>определяется по максимальной потребляемой мощности</a:t>
            </a:r>
            <a:r>
              <a:rPr lang="ru-RU" dirty="0"/>
              <a:t>.</a:t>
            </a:r>
          </a:p>
          <a:p>
            <a:pPr algn="ctr"/>
            <a:r>
              <a:rPr lang="ru-RU" sz="2600" b="1" dirty="0"/>
              <a:t>При однофазной нагрузке номинальный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 </a:t>
            </a:r>
            <a:r>
              <a:rPr lang="ru-RU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6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~ 4,5P</a:t>
            </a:r>
            <a:r>
              <a:rPr lang="ru-RU" sz="2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где </a:t>
            </a:r>
            <a:r>
              <a:rPr lang="ru-RU" sz="2600" b="1" dirty="0" err="1"/>
              <a:t>P</a:t>
            </a:r>
            <a:r>
              <a:rPr lang="ru-RU" sz="2600" b="1" baseline="-25000" dirty="0" err="1"/>
              <a:t>m</a:t>
            </a:r>
            <a:r>
              <a:rPr lang="ru-RU" sz="2600" b="1" dirty="0"/>
              <a:t> - максимальная потребляемая мощность в киловаттах</a:t>
            </a:r>
            <a:r>
              <a:rPr lang="ru-RU" sz="2600" b="1" dirty="0" smtClean="0"/>
              <a:t>.</a:t>
            </a:r>
            <a:br>
              <a:rPr lang="ru-RU" sz="2600" b="1" dirty="0" smtClean="0"/>
            </a:br>
            <a:r>
              <a:rPr lang="ru-RU" sz="2600" b="1" dirty="0" smtClean="0"/>
              <a:t> </a:t>
            </a:r>
            <a:r>
              <a:rPr lang="ru-RU" sz="2600" b="1" dirty="0"/>
              <a:t>Например, при </a:t>
            </a:r>
            <a:r>
              <a:rPr lang="ru-RU" sz="2600" b="1" dirty="0" err="1"/>
              <a:t>P</a:t>
            </a:r>
            <a:r>
              <a:rPr lang="ru-RU" sz="2600" b="1" baseline="-25000" dirty="0" err="1"/>
              <a:t>m</a:t>
            </a:r>
            <a:r>
              <a:rPr lang="ru-RU" sz="2600" b="1" dirty="0"/>
              <a:t> = 5кВт </a:t>
            </a:r>
            <a:r>
              <a:rPr lang="ru-RU" sz="2600" b="1" dirty="0" err="1"/>
              <a:t>I</a:t>
            </a:r>
            <a:r>
              <a:rPr lang="ru-RU" sz="2600" b="1" baseline="-25000" dirty="0" err="1"/>
              <a:t>n</a:t>
            </a:r>
            <a:r>
              <a:rPr lang="ru-RU" sz="2600" b="1" dirty="0"/>
              <a:t> = 4,5 * 5 = 22,5 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 распределении потребителей по группам необходимо исходить из следующих </a:t>
            </a:r>
            <a:r>
              <a:rPr lang="ru-RU" dirty="0" smtClean="0"/>
              <a:t>условий:    Кондиционер</a:t>
            </a:r>
            <a:r>
              <a:rPr lang="ru-RU" dirty="0"/>
              <a:t>, теплые полы, электроплита, стиральная машина и другие мощные потребители с открытыми токопроводящими элементами должны подключаться к отдельным линиям,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каждая </a:t>
            </a:r>
            <a:r>
              <a:rPr lang="ru-RU" dirty="0"/>
              <a:t>из которых защищается автоматом защиты и УЗО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 отдельную группу выделяются розетки зон с повышенной влажностью (кухни и ванные комнаты)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Розетки жилых комнат можно объединить в одну группу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Систему освещения жилых комнат желательно разделить на две (или более) группы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6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Разделение на группы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878" y="1845733"/>
            <a:ext cx="10373802" cy="4806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выполняется </a:t>
            </a:r>
            <a:r>
              <a:rPr lang="ru-RU" dirty="0"/>
              <a:t>в распределительном шкафу, где на каждую группу устанавливается автоматический выключатель, а в некоторых случаях и УЗО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Таким </a:t>
            </a:r>
            <a:r>
              <a:rPr lang="ru-RU" dirty="0"/>
              <a:t>образом, каждая из групп за пределами распределительного щита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представляет </a:t>
            </a:r>
            <a:r>
              <a:rPr lang="ru-RU" dirty="0"/>
              <a:t>собой отдельную электрическую цепь.</a:t>
            </a:r>
          </a:p>
          <a:p>
            <a:r>
              <a:rPr lang="ru-RU" dirty="0"/>
              <a:t>Значение номинального тока нагрузки позволяет определить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характеристики защитных устройств, и сечение жил провода.</a:t>
            </a:r>
          </a:p>
          <a:p>
            <a:r>
              <a:rPr lang="ru-RU" dirty="0"/>
              <a:t>Самым простым является расчет группы с одним прибором, например электрической духовкой. Ее потребляемая мощность 2 кВт (определяется по паспорту).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Номинальный </a:t>
            </a:r>
            <a:r>
              <a:rPr lang="ru-RU" b="1" dirty="0"/>
              <a:t>ток нагрузки </a:t>
            </a:r>
            <a:r>
              <a:rPr lang="ru-RU" b="1" dirty="0" err="1"/>
              <a:t>I</a:t>
            </a:r>
            <a:r>
              <a:rPr lang="ru-RU" b="1" baseline="-25000" dirty="0" err="1"/>
              <a:t>n</a:t>
            </a:r>
            <a:r>
              <a:rPr lang="ru-RU" b="1" dirty="0"/>
              <a:t> = 4,5 </a:t>
            </a:r>
            <a:r>
              <a:rPr lang="ru-RU" dirty="0" smtClean="0"/>
              <a:t>х</a:t>
            </a:r>
            <a:r>
              <a:rPr lang="ru-RU" b="1" dirty="0" smtClean="0"/>
              <a:t> </a:t>
            </a:r>
            <a:r>
              <a:rPr lang="ru-RU" b="1" dirty="0"/>
              <a:t>2 = 9 А. </a:t>
            </a:r>
            <a:r>
              <a:rPr lang="ru-RU" dirty="0"/>
              <a:t>Таким образом, в цепь питания </a:t>
            </a:r>
            <a:r>
              <a:rPr lang="ru-RU" dirty="0" smtClean="0"/>
              <a:t>духовки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должен устанавливаться автоматический выключатель с номинальным током </a:t>
            </a:r>
            <a:r>
              <a:rPr lang="ru-RU" b="1" dirty="0"/>
              <a:t>не менее 9 А. Ближайшим по номиналу является автомат 10 А.</a:t>
            </a:r>
          </a:p>
          <a:p>
            <a:r>
              <a:rPr lang="ru-RU" dirty="0"/>
              <a:t>Расчет токовой нагрузки и выбор автоматического выключателя для группы с несколькими потребителями усложняется </a:t>
            </a:r>
            <a:r>
              <a:rPr lang="ru-RU" b="1" i="1" dirty="0"/>
              <a:t>введением коэффициента спроса</a:t>
            </a:r>
            <a:r>
              <a:rPr lang="ru-RU" dirty="0"/>
              <a:t>, </a:t>
            </a:r>
            <a:r>
              <a:rPr lang="ru-RU" i="1" dirty="0"/>
              <a:t>определяющего вероятность </a:t>
            </a:r>
            <a:r>
              <a:rPr lang="ru-RU" dirty="0"/>
              <a:t>одновременного включения всех потребителей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группе в течение длительного промежутка времени.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9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3312"/>
          </a:xfrm>
        </p:spPr>
        <p:txBody>
          <a:bodyPr/>
          <a:lstStyle/>
          <a:p>
            <a:r>
              <a:rPr lang="ru-RU" dirty="0" smtClean="0"/>
              <a:t>Коэффициента спроса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9774" y="1249915"/>
            <a:ext cx="7892606" cy="4883551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C2-0DC5-4F12-B7CD-917659E3B7AD}" type="datetime4">
              <a:rPr lang="ru-RU" smtClean="0"/>
              <a:t>12 октября 2020 г.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9458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</TotalTime>
  <Words>593</Words>
  <Application>Microsoft Office PowerPoint</Application>
  <PresentationFormat>Широкоэкранный</PresentationFormat>
  <Paragraphs>101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Ретро</vt:lpstr>
      <vt:lpstr>Расчет домашней сети, определение мощности</vt:lpstr>
      <vt:lpstr>Презентация PowerPoint</vt:lpstr>
      <vt:lpstr>Современная внутренняя система электроснабжения </vt:lpstr>
      <vt:lpstr>Презентация PowerPoint</vt:lpstr>
      <vt:lpstr>Разделение всех потребителей на группы</vt:lpstr>
      <vt:lpstr>Группы потребителей  электрической энергии </vt:lpstr>
      <vt:lpstr>Определение установленной мощности и тока нагрузки</vt:lpstr>
      <vt:lpstr>Разделение на группы </vt:lpstr>
      <vt:lpstr>Коэффициента спроса</vt:lpstr>
      <vt:lpstr>Определение коэффициента спроса</vt:lpstr>
      <vt:lpstr>Выбор сечений жил  и типа провода </vt:lpstr>
      <vt:lpstr>Практические советы</vt:lpstr>
      <vt:lpstr>Презентация PowerPoint</vt:lpstr>
      <vt:lpstr>Выбор устройств защиты </vt:lpstr>
      <vt:lpstr>Автоматические выключатели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2020-10-09T11:24:08Z</dcterms:created>
  <dcterms:modified xsi:type="dcterms:W3CDTF">2020-10-12T06:49:43Z</dcterms:modified>
</cp:coreProperties>
</file>