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47"/>
  </p:notesMasterIdLst>
  <p:sldIdLst>
    <p:sldId id="256" r:id="rId2"/>
    <p:sldId id="260" r:id="rId3"/>
    <p:sldId id="273" r:id="rId4"/>
    <p:sldId id="266" r:id="rId5"/>
    <p:sldId id="265" r:id="rId6"/>
    <p:sldId id="261" r:id="rId7"/>
    <p:sldId id="262" r:id="rId8"/>
    <p:sldId id="263" r:id="rId9"/>
    <p:sldId id="272" r:id="rId10"/>
    <p:sldId id="279" r:id="rId11"/>
    <p:sldId id="267" r:id="rId12"/>
    <p:sldId id="297" r:id="rId13"/>
    <p:sldId id="257" r:id="rId14"/>
    <p:sldId id="275" r:id="rId15"/>
    <p:sldId id="298" r:id="rId16"/>
    <p:sldId id="303" r:id="rId17"/>
    <p:sldId id="280" r:id="rId18"/>
    <p:sldId id="277" r:id="rId19"/>
    <p:sldId id="278" r:id="rId20"/>
    <p:sldId id="268" r:id="rId21"/>
    <p:sldId id="294" r:id="rId22"/>
    <p:sldId id="295" r:id="rId23"/>
    <p:sldId id="276" r:id="rId24"/>
    <p:sldId id="296" r:id="rId25"/>
    <p:sldId id="300" r:id="rId26"/>
    <p:sldId id="299" r:id="rId27"/>
    <p:sldId id="301" r:id="rId28"/>
    <p:sldId id="304" r:id="rId29"/>
    <p:sldId id="270" r:id="rId30"/>
    <p:sldId id="306" r:id="rId31"/>
    <p:sldId id="305" r:id="rId32"/>
    <p:sldId id="302" r:id="rId33"/>
    <p:sldId id="271" r:id="rId34"/>
    <p:sldId id="269" r:id="rId35"/>
    <p:sldId id="264" r:id="rId36"/>
    <p:sldId id="282" r:id="rId37"/>
    <p:sldId id="283" r:id="rId38"/>
    <p:sldId id="284" r:id="rId39"/>
    <p:sldId id="285" r:id="rId40"/>
    <p:sldId id="286" r:id="rId41"/>
    <p:sldId id="290" r:id="rId42"/>
    <p:sldId id="287" r:id="rId43"/>
    <p:sldId id="288" r:id="rId44"/>
    <p:sldId id="289" r:id="rId45"/>
    <p:sldId id="292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034" autoAdjust="0"/>
  </p:normalViewPr>
  <p:slideViewPr>
    <p:cSldViewPr>
      <p:cViewPr varScale="1">
        <p:scale>
          <a:sx n="68" d="100"/>
          <a:sy n="68" d="100"/>
        </p:scale>
        <p:origin x="136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8108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-79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9.2465449683928683E-2"/>
          <c:y val="0.2972080879902233"/>
          <c:w val="0.90753454578401749"/>
          <c:h val="0.57149759603941541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 электоэнергии на строительной площадке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Питание электродвигателей</c:v>
                </c:pt>
                <c:pt idx="1">
                  <c:v>Технологические нужды</c:v>
                </c:pt>
                <c:pt idx="2">
                  <c:v>Освещение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</c:v>
                </c:pt>
                <c:pt idx="1">
                  <c:v>0.2</c:v>
                </c:pt>
                <c:pt idx="2">
                  <c:v>0.1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/>
      </c:ofPieChart>
    </c:plotArea>
    <c:legend>
      <c:legendPos val="t"/>
      <c:layout>
        <c:manualLayout>
          <c:xMode val="edge"/>
          <c:yMode val="edge"/>
          <c:x val="5.7883391107800607E-5"/>
          <c:y val="0.15332323088071176"/>
          <c:w val="0.41786700075396155"/>
          <c:h val="0.3705870529929177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CA9496-10D6-4BC0-AF02-E7633C9FDCD7}" type="doc">
      <dgm:prSet loTypeId="urn:microsoft.com/office/officeart/2005/8/layout/cycle3" loCatId="cycle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898E56B0-3178-4F59-B91E-E1CD6DBE6CFC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Расчет электрических нагрузок</a:t>
          </a:r>
          <a:endParaRPr lang="ru-RU" sz="1800" dirty="0">
            <a:solidFill>
              <a:schemeClr val="tx1"/>
            </a:solidFill>
          </a:endParaRPr>
        </a:p>
      </dgm:t>
    </dgm:pt>
    <dgm:pt modelId="{B68059B0-A63E-40F0-8905-DF7D7531671C}" type="parTrans" cxnId="{768F4998-94DD-45A1-94D2-E55B41B905F7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1C637A52-571D-49FF-8577-925B0D996D05}" type="sibTrans" cxnId="{768F4998-94DD-45A1-94D2-E55B41B905F7}">
      <dgm:prSet/>
      <dgm:spPr>
        <a:solidFill>
          <a:schemeClr val="accent2"/>
        </a:solidFill>
      </dgm:spPr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87899D8B-5BC4-40EB-9C76-22677127460D}">
      <dgm:prSet phldrT="[Текст]" custT="1"/>
      <dgm:spPr>
        <a:solidFill>
          <a:srgbClr val="FFFF00">
            <a:alpha val="80000"/>
          </a:srgb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Определение количества и мощности трансформаторных подстанций</a:t>
          </a:r>
          <a:endParaRPr lang="ru-RU" sz="1600" dirty="0">
            <a:solidFill>
              <a:schemeClr val="tx1"/>
            </a:solidFill>
          </a:endParaRPr>
        </a:p>
      </dgm:t>
    </dgm:pt>
    <dgm:pt modelId="{C16969C0-9D18-4F84-835D-2DB16D3DB0B2}" type="parTrans" cxnId="{AA7177BD-38B3-48F6-A53C-7C4FF45F23EA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8B169FA5-FF82-4BCD-A24F-E8BFA8901B34}" type="sibTrans" cxnId="{AA7177BD-38B3-48F6-A53C-7C4FF45F23EA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E04A1A1B-EAFB-4703-AFFB-FDD465830D98}">
      <dgm:prSet phldrT="[Текст]" custT="1"/>
      <dgm:spPr>
        <a:solidFill>
          <a:srgbClr val="FFFF00">
            <a:alpha val="70000"/>
          </a:srgbClr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Выявление объектов </a:t>
          </a:r>
          <a:br>
            <a:rPr lang="ru-RU" sz="1800" dirty="0" smtClean="0">
              <a:solidFill>
                <a:schemeClr val="tx1"/>
              </a:solidFill>
            </a:rPr>
          </a:br>
          <a:r>
            <a:rPr lang="ru-RU" sz="1800" dirty="0" smtClean="0">
              <a:solidFill>
                <a:schemeClr val="tx1"/>
              </a:solidFill>
            </a:rPr>
            <a:t>1-ой категории</a:t>
          </a:r>
          <a:endParaRPr lang="ru-RU" sz="1800" dirty="0">
            <a:solidFill>
              <a:schemeClr val="tx1"/>
            </a:solidFill>
          </a:endParaRPr>
        </a:p>
      </dgm:t>
    </dgm:pt>
    <dgm:pt modelId="{A5B46FDE-6657-46E6-8FD3-C4833BEFA73E}" type="parTrans" cxnId="{A055834D-D9F5-4D42-AE72-84718F872624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39F4CA29-A8AF-4418-8A4E-ACC1D7C0F06B}" type="sibTrans" cxnId="{A055834D-D9F5-4D42-AE72-84718F872624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499CF431-A5EC-4DCA-B28A-7740D9A80800}">
      <dgm:prSet phldrT="[Текст]" custT="1"/>
      <dgm:spPr>
        <a:solidFill>
          <a:srgbClr val="FFFF00">
            <a:alpha val="60000"/>
          </a:srgb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Размещение на </a:t>
          </a:r>
          <a:r>
            <a:rPr lang="ru-RU" sz="1400" dirty="0" err="1" smtClean="0">
              <a:solidFill>
                <a:schemeClr val="tx1"/>
              </a:solidFill>
            </a:rPr>
            <a:t>стройгенплане</a:t>
          </a:r>
          <a:r>
            <a:rPr lang="ru-RU" sz="1400" dirty="0" smtClean="0">
              <a:solidFill>
                <a:schemeClr val="tx1"/>
              </a:solidFill>
            </a:rPr>
            <a:t> ТП, силовых и осветительных сетей, инвентарных электротехнических устройств</a:t>
          </a:r>
          <a:endParaRPr lang="ru-RU" sz="1400" dirty="0">
            <a:solidFill>
              <a:schemeClr val="tx1"/>
            </a:solidFill>
          </a:endParaRPr>
        </a:p>
      </dgm:t>
    </dgm:pt>
    <dgm:pt modelId="{0B43514B-3CBF-4EFC-8C0D-DC16364E4B0B}" type="parTrans" cxnId="{1DEAF88C-5EE8-4BF9-A5C9-5CA310AD131D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4693304E-15A3-4180-BC7C-4658F64CB6B0}" type="sibTrans" cxnId="{1DEAF88C-5EE8-4BF9-A5C9-5CA310AD131D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383AC38B-1398-4A22-A0BB-CFCB2A6E5D21}">
      <dgm:prSet phldrT="[Текст]" custT="1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Составление схемы электроснабжения</a:t>
          </a:r>
          <a:endParaRPr lang="ru-RU" sz="1800" dirty="0">
            <a:solidFill>
              <a:schemeClr val="tx1"/>
            </a:solidFill>
          </a:endParaRPr>
        </a:p>
      </dgm:t>
    </dgm:pt>
    <dgm:pt modelId="{F8C85B1F-DEF0-4428-8779-07121E2E1377}" type="parTrans" cxnId="{1ECCC9FB-67AA-4DA7-B4AA-46AD8F2FEB12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9A1774D4-C225-423E-972E-DB5B84CF5E6C}" type="sibTrans" cxnId="{1ECCC9FB-67AA-4DA7-B4AA-46AD8F2FEB12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8E31A943-8061-48F7-ABB1-AC926CC18AE4}" type="pres">
      <dgm:prSet presAssocID="{91CA9496-10D6-4BC0-AF02-E7633C9FDCD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78FA77-CF0F-47B3-B438-6AC1B428BA9D}" type="pres">
      <dgm:prSet presAssocID="{91CA9496-10D6-4BC0-AF02-E7633C9FDCD7}" presName="cycle" presStyleCnt="0"/>
      <dgm:spPr/>
    </dgm:pt>
    <dgm:pt modelId="{732B1F07-D0D0-4708-8E85-1250AFA8BDC4}" type="pres">
      <dgm:prSet presAssocID="{898E56B0-3178-4F59-B91E-E1CD6DBE6CFC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A4BA2B-9285-4EFD-97B0-6681D7092A6F}" type="pres">
      <dgm:prSet presAssocID="{1C637A52-571D-49FF-8577-925B0D996D05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63D10BA6-A48E-449B-9704-F45D56B27441}" type="pres">
      <dgm:prSet presAssocID="{87899D8B-5BC4-40EB-9C76-22677127460D}" presName="nodeFollowingNodes" presStyleLbl="node1" presStyleIdx="1" presStyleCnt="5" custScaleX="127980" custScaleY="108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C769EA-5C72-40B1-9EA0-C018782DC017}" type="pres">
      <dgm:prSet presAssocID="{E04A1A1B-EAFB-4703-AFFB-FDD465830D98}" presName="nodeFollowingNodes" presStyleLbl="node1" presStyleIdx="2" presStyleCnt="5" custScaleX="132697" custScaleY="109247" custRadScaleRad="95329" custRadScaleInc="-24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9A89F0-EE55-4C9D-B205-CA7F46CD3384}" type="pres">
      <dgm:prSet presAssocID="{499CF431-A5EC-4DCA-B28A-7740D9A80800}" presName="nodeFollowingNodes" presStyleLbl="node1" presStyleIdx="3" presStyleCnt="5" custScaleX="142409" custScaleY="111079" custRadScaleRad="109380" custRadScaleInc="30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2B8DD-205C-4DA9-8802-F01FFC956E71}" type="pres">
      <dgm:prSet presAssocID="{383AC38B-1398-4A22-A0BB-CFCB2A6E5D21}" presName="nodeFollowingNodes" presStyleLbl="node1" presStyleIdx="4" presStyleCnt="5" custScaleX="124549" custScaleY="1119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784AE5-488E-4A81-A6C8-570DB6FE2550}" type="presOf" srcId="{1C637A52-571D-49FF-8577-925B0D996D05}" destId="{19A4BA2B-9285-4EFD-97B0-6681D7092A6F}" srcOrd="0" destOrd="0" presId="urn:microsoft.com/office/officeart/2005/8/layout/cycle3"/>
    <dgm:cxn modelId="{A68026AB-1FB9-4DA5-B2FF-17AD7DBA98BB}" type="presOf" srcId="{87899D8B-5BC4-40EB-9C76-22677127460D}" destId="{63D10BA6-A48E-449B-9704-F45D56B27441}" srcOrd="0" destOrd="0" presId="urn:microsoft.com/office/officeart/2005/8/layout/cycle3"/>
    <dgm:cxn modelId="{768F4998-94DD-45A1-94D2-E55B41B905F7}" srcId="{91CA9496-10D6-4BC0-AF02-E7633C9FDCD7}" destId="{898E56B0-3178-4F59-B91E-E1CD6DBE6CFC}" srcOrd="0" destOrd="0" parTransId="{B68059B0-A63E-40F0-8905-DF7D7531671C}" sibTransId="{1C637A52-571D-49FF-8577-925B0D996D05}"/>
    <dgm:cxn modelId="{582D9AB9-6A4D-4685-A894-748861D875AC}" type="presOf" srcId="{499CF431-A5EC-4DCA-B28A-7740D9A80800}" destId="{9B9A89F0-EE55-4C9D-B205-CA7F46CD3384}" srcOrd="0" destOrd="0" presId="urn:microsoft.com/office/officeart/2005/8/layout/cycle3"/>
    <dgm:cxn modelId="{144A5B12-411B-4CB0-B5D6-B5532C798800}" type="presOf" srcId="{91CA9496-10D6-4BC0-AF02-E7633C9FDCD7}" destId="{8E31A943-8061-48F7-ABB1-AC926CC18AE4}" srcOrd="0" destOrd="0" presId="urn:microsoft.com/office/officeart/2005/8/layout/cycle3"/>
    <dgm:cxn modelId="{360E3270-B16F-4E54-B6BF-297929DD2F64}" type="presOf" srcId="{898E56B0-3178-4F59-B91E-E1CD6DBE6CFC}" destId="{732B1F07-D0D0-4708-8E85-1250AFA8BDC4}" srcOrd="0" destOrd="0" presId="urn:microsoft.com/office/officeart/2005/8/layout/cycle3"/>
    <dgm:cxn modelId="{1ECCC9FB-67AA-4DA7-B4AA-46AD8F2FEB12}" srcId="{91CA9496-10D6-4BC0-AF02-E7633C9FDCD7}" destId="{383AC38B-1398-4A22-A0BB-CFCB2A6E5D21}" srcOrd="4" destOrd="0" parTransId="{F8C85B1F-DEF0-4428-8779-07121E2E1377}" sibTransId="{9A1774D4-C225-423E-972E-DB5B84CF5E6C}"/>
    <dgm:cxn modelId="{AA7177BD-38B3-48F6-A53C-7C4FF45F23EA}" srcId="{91CA9496-10D6-4BC0-AF02-E7633C9FDCD7}" destId="{87899D8B-5BC4-40EB-9C76-22677127460D}" srcOrd="1" destOrd="0" parTransId="{C16969C0-9D18-4F84-835D-2DB16D3DB0B2}" sibTransId="{8B169FA5-FF82-4BCD-A24F-E8BFA8901B34}"/>
    <dgm:cxn modelId="{BD1B73AA-2F5D-42AA-AE5A-64F5C95CEBB7}" type="presOf" srcId="{E04A1A1B-EAFB-4703-AFFB-FDD465830D98}" destId="{10C769EA-5C72-40B1-9EA0-C018782DC017}" srcOrd="0" destOrd="0" presId="urn:microsoft.com/office/officeart/2005/8/layout/cycle3"/>
    <dgm:cxn modelId="{A055834D-D9F5-4D42-AE72-84718F872624}" srcId="{91CA9496-10D6-4BC0-AF02-E7633C9FDCD7}" destId="{E04A1A1B-EAFB-4703-AFFB-FDD465830D98}" srcOrd="2" destOrd="0" parTransId="{A5B46FDE-6657-46E6-8FD3-C4833BEFA73E}" sibTransId="{39F4CA29-A8AF-4418-8A4E-ACC1D7C0F06B}"/>
    <dgm:cxn modelId="{1DEAF88C-5EE8-4BF9-A5C9-5CA310AD131D}" srcId="{91CA9496-10D6-4BC0-AF02-E7633C9FDCD7}" destId="{499CF431-A5EC-4DCA-B28A-7740D9A80800}" srcOrd="3" destOrd="0" parTransId="{0B43514B-3CBF-4EFC-8C0D-DC16364E4B0B}" sibTransId="{4693304E-15A3-4180-BC7C-4658F64CB6B0}"/>
    <dgm:cxn modelId="{C3BB53BD-6B3A-4F34-95B4-76F948B30E19}" type="presOf" srcId="{383AC38B-1398-4A22-A0BB-CFCB2A6E5D21}" destId="{A9E2B8DD-205C-4DA9-8802-F01FFC956E71}" srcOrd="0" destOrd="0" presId="urn:microsoft.com/office/officeart/2005/8/layout/cycle3"/>
    <dgm:cxn modelId="{93285F42-C20A-43D6-97A7-6BAA62ECD0E4}" type="presParOf" srcId="{8E31A943-8061-48F7-ABB1-AC926CC18AE4}" destId="{C578FA77-CF0F-47B3-B438-6AC1B428BA9D}" srcOrd="0" destOrd="0" presId="urn:microsoft.com/office/officeart/2005/8/layout/cycle3"/>
    <dgm:cxn modelId="{C8DA98F4-A7B3-4841-891A-D6DB2F53FCA4}" type="presParOf" srcId="{C578FA77-CF0F-47B3-B438-6AC1B428BA9D}" destId="{732B1F07-D0D0-4708-8E85-1250AFA8BDC4}" srcOrd="0" destOrd="0" presId="urn:microsoft.com/office/officeart/2005/8/layout/cycle3"/>
    <dgm:cxn modelId="{7C545029-EAE2-4E6A-9294-F5940877B54D}" type="presParOf" srcId="{C578FA77-CF0F-47B3-B438-6AC1B428BA9D}" destId="{19A4BA2B-9285-4EFD-97B0-6681D7092A6F}" srcOrd="1" destOrd="0" presId="urn:microsoft.com/office/officeart/2005/8/layout/cycle3"/>
    <dgm:cxn modelId="{14F7F95A-F17E-4CEF-9BD2-40BC9EDEA4F9}" type="presParOf" srcId="{C578FA77-CF0F-47B3-B438-6AC1B428BA9D}" destId="{63D10BA6-A48E-449B-9704-F45D56B27441}" srcOrd="2" destOrd="0" presId="urn:microsoft.com/office/officeart/2005/8/layout/cycle3"/>
    <dgm:cxn modelId="{D8AD17B1-C3D2-4C58-878D-2A0E5A2C0D73}" type="presParOf" srcId="{C578FA77-CF0F-47B3-B438-6AC1B428BA9D}" destId="{10C769EA-5C72-40B1-9EA0-C018782DC017}" srcOrd="3" destOrd="0" presId="urn:microsoft.com/office/officeart/2005/8/layout/cycle3"/>
    <dgm:cxn modelId="{F54A2314-7FDA-4C2B-A84F-E95B859095C9}" type="presParOf" srcId="{C578FA77-CF0F-47B3-B438-6AC1B428BA9D}" destId="{9B9A89F0-EE55-4C9D-B205-CA7F46CD3384}" srcOrd="4" destOrd="0" presId="urn:microsoft.com/office/officeart/2005/8/layout/cycle3"/>
    <dgm:cxn modelId="{568AA9AD-F07E-423E-AF25-D3C7F18E26EB}" type="presParOf" srcId="{C578FA77-CF0F-47B3-B438-6AC1B428BA9D}" destId="{A9E2B8DD-205C-4DA9-8802-F01FFC956E71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02AD46-17E1-469C-B4D6-625C3F9A01EC}" type="doc">
      <dgm:prSet loTypeId="urn:microsoft.com/office/officeart/2005/8/layout/chevron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107F46C-5D56-4789-93D6-D793E23039CE}">
      <dgm:prSet phldrT="[Текст]" custT="1"/>
      <dgm:spPr/>
      <dgm:t>
        <a:bodyPr/>
        <a:lstStyle/>
        <a:p>
          <a:r>
            <a:rPr lang="ru-RU" sz="3200" dirty="0" smtClean="0"/>
            <a:t>1</a:t>
          </a:r>
          <a:endParaRPr lang="ru-RU" sz="3200" dirty="0"/>
        </a:p>
      </dgm:t>
    </dgm:pt>
    <dgm:pt modelId="{B35DCF96-1850-454A-A71D-DD97AAA3C0C8}" type="parTrans" cxnId="{D9E3346B-3B86-48D7-93A2-70CA1F827210}">
      <dgm:prSet/>
      <dgm:spPr/>
      <dgm:t>
        <a:bodyPr/>
        <a:lstStyle/>
        <a:p>
          <a:endParaRPr lang="ru-RU" sz="2000"/>
        </a:p>
      </dgm:t>
    </dgm:pt>
    <dgm:pt modelId="{8AE8E328-0966-450D-82B7-067A3FE22BB1}" type="sibTrans" cxnId="{D9E3346B-3B86-48D7-93A2-70CA1F827210}">
      <dgm:prSet/>
      <dgm:spPr/>
      <dgm:t>
        <a:bodyPr/>
        <a:lstStyle/>
        <a:p>
          <a:endParaRPr lang="ru-RU" sz="2000"/>
        </a:p>
      </dgm:t>
    </dgm:pt>
    <dgm:pt modelId="{AD3A964E-6F7C-4C8F-8A27-30572F14B43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 Потребители, нарушение питания которых может повлечь за собой опасность для жизни людей, значительный ущерб для народного хозяйства, массовый брак продукции и пр.  </a:t>
          </a:r>
          <a:endParaRPr lang="ru-RU" sz="1400" dirty="0"/>
        </a:p>
      </dgm:t>
    </dgm:pt>
    <dgm:pt modelId="{8E42DD41-04A1-43A5-A05A-6CD91FFECE83}" type="parTrans" cxnId="{ADA5C5F1-CC79-475D-9D15-ED64CAF4578A}">
      <dgm:prSet/>
      <dgm:spPr/>
      <dgm:t>
        <a:bodyPr/>
        <a:lstStyle/>
        <a:p>
          <a:endParaRPr lang="ru-RU" sz="2000"/>
        </a:p>
      </dgm:t>
    </dgm:pt>
    <dgm:pt modelId="{8AECAC23-D9F7-46E3-B273-54FC206C002C}" type="sibTrans" cxnId="{ADA5C5F1-CC79-475D-9D15-ED64CAF4578A}">
      <dgm:prSet/>
      <dgm:spPr/>
      <dgm:t>
        <a:bodyPr/>
        <a:lstStyle/>
        <a:p>
          <a:endParaRPr lang="ru-RU" sz="2000"/>
        </a:p>
      </dgm:t>
    </dgm:pt>
    <dgm:pt modelId="{D710569F-B110-4702-AC80-C5CE42A731AA}">
      <dgm:prSet phldrT="[Текст]" custT="1"/>
      <dgm:spPr/>
      <dgm:t>
        <a:bodyPr/>
        <a:lstStyle/>
        <a:p>
          <a:r>
            <a:rPr lang="ru-RU" sz="3200" dirty="0" smtClean="0"/>
            <a:t>2</a:t>
          </a:r>
          <a:endParaRPr lang="ru-RU" sz="3200" dirty="0"/>
        </a:p>
      </dgm:t>
    </dgm:pt>
    <dgm:pt modelId="{745F89D9-3500-49CA-BAB2-9C728105A701}" type="parTrans" cxnId="{AA8D8364-0BEB-4C43-A59E-7C4475C62E17}">
      <dgm:prSet/>
      <dgm:spPr/>
      <dgm:t>
        <a:bodyPr/>
        <a:lstStyle/>
        <a:p>
          <a:endParaRPr lang="ru-RU" sz="2000"/>
        </a:p>
      </dgm:t>
    </dgm:pt>
    <dgm:pt modelId="{402BD8D2-1ED1-450D-BFC3-9E00C99D9F47}" type="sibTrans" cxnId="{AA8D8364-0BEB-4C43-A59E-7C4475C62E17}">
      <dgm:prSet/>
      <dgm:spPr/>
      <dgm:t>
        <a:bodyPr/>
        <a:lstStyle/>
        <a:p>
          <a:endParaRPr lang="ru-RU" sz="2000"/>
        </a:p>
      </dgm:t>
    </dgm:pt>
    <dgm:pt modelId="{3185777A-C349-49D7-9C49-E1F889657AB9}">
      <dgm:prSet phldrT="[Текст]" custT="1"/>
      <dgm:spPr/>
      <dgm:t>
        <a:bodyPr/>
        <a:lstStyle/>
        <a:p>
          <a:r>
            <a:rPr lang="ru-RU" sz="1400" b="1" dirty="0" smtClean="0"/>
            <a:t>Потребители электроэнергии для работы строительных машин и механизмов, технологического оборудования, оборудования подсобных предприятий, а также для строительных процессов</a:t>
          </a:r>
          <a:r>
            <a:rPr lang="ru-RU" sz="1400" dirty="0" smtClean="0"/>
            <a:t>.  </a:t>
          </a:r>
          <a:endParaRPr lang="ru-RU" sz="1400" dirty="0"/>
        </a:p>
      </dgm:t>
    </dgm:pt>
    <dgm:pt modelId="{1849014F-2929-4055-BCF3-5B085E7CC608}" type="parTrans" cxnId="{5F425CCE-CBEC-495E-96DA-AE1E1A584B33}">
      <dgm:prSet/>
      <dgm:spPr/>
      <dgm:t>
        <a:bodyPr/>
        <a:lstStyle/>
        <a:p>
          <a:endParaRPr lang="ru-RU" sz="2000"/>
        </a:p>
      </dgm:t>
    </dgm:pt>
    <dgm:pt modelId="{AD733B61-C141-45AE-8EA9-3E6C34442B64}" type="sibTrans" cxnId="{5F425CCE-CBEC-495E-96DA-AE1E1A584B33}">
      <dgm:prSet/>
      <dgm:spPr/>
      <dgm:t>
        <a:bodyPr/>
        <a:lstStyle/>
        <a:p>
          <a:endParaRPr lang="ru-RU" sz="2000"/>
        </a:p>
      </dgm:t>
    </dgm:pt>
    <dgm:pt modelId="{E82F46F8-B5B3-48C6-B70C-3D3AC30FBFE8}">
      <dgm:prSet phldrT="[Текст]" custT="1"/>
      <dgm:spPr/>
      <dgm:t>
        <a:bodyPr/>
        <a:lstStyle/>
        <a:p>
          <a:r>
            <a:rPr lang="ru-RU" sz="3200" dirty="0" smtClean="0"/>
            <a:t>3</a:t>
          </a:r>
          <a:endParaRPr lang="ru-RU" sz="3200" dirty="0"/>
        </a:p>
      </dgm:t>
    </dgm:pt>
    <dgm:pt modelId="{79D5DFC1-8E6A-420C-9575-ECDAE6220495}" type="parTrans" cxnId="{E7165F28-9225-4B79-AB9D-DFB744982B34}">
      <dgm:prSet/>
      <dgm:spPr/>
      <dgm:t>
        <a:bodyPr/>
        <a:lstStyle/>
        <a:p>
          <a:endParaRPr lang="ru-RU" sz="2000"/>
        </a:p>
      </dgm:t>
    </dgm:pt>
    <dgm:pt modelId="{271EC021-5179-499E-B192-BC206B06061E}" type="sibTrans" cxnId="{E7165F28-9225-4B79-AB9D-DFB744982B34}">
      <dgm:prSet/>
      <dgm:spPr/>
      <dgm:t>
        <a:bodyPr/>
        <a:lstStyle/>
        <a:p>
          <a:endParaRPr lang="ru-RU" sz="2000"/>
        </a:p>
      </dgm:t>
    </dgm:pt>
    <dgm:pt modelId="{4566F031-01D9-444C-AF39-A443E18E3963}">
      <dgm:prSet phldrT="[Текст]" custT="1"/>
      <dgm:spPr/>
      <dgm:t>
        <a:bodyPr/>
        <a:lstStyle/>
        <a:p>
          <a:pPr marL="57150" marR="0" indent="0" defTabSz="4000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  Отдельные точки наружного освещения, </a:t>
          </a:r>
          <a:br>
            <a:rPr lang="ru-RU" sz="1600" b="1" dirty="0" smtClean="0"/>
          </a:br>
          <a:r>
            <a:rPr lang="ru-RU" sz="1600" b="1" dirty="0" smtClean="0"/>
            <a:t>    электрифицированный инструмент </a:t>
          </a:r>
          <a:r>
            <a:rPr lang="ru-RU" sz="1600" dirty="0" smtClean="0"/>
            <a:t>и др.</a:t>
          </a:r>
          <a:endParaRPr lang="ru-RU" sz="1600" dirty="0"/>
        </a:p>
      </dgm:t>
    </dgm:pt>
    <dgm:pt modelId="{E85B57DA-8F16-4949-8985-97113E55ABA5}" type="parTrans" cxnId="{B8920A7F-0377-444F-96C9-ABD221FB7055}">
      <dgm:prSet/>
      <dgm:spPr/>
      <dgm:t>
        <a:bodyPr/>
        <a:lstStyle/>
        <a:p>
          <a:endParaRPr lang="ru-RU" sz="2000"/>
        </a:p>
      </dgm:t>
    </dgm:pt>
    <dgm:pt modelId="{1BE936EE-D695-4714-98CA-53DD7D3A3D97}" type="sibTrans" cxnId="{B8920A7F-0377-444F-96C9-ABD221FB7055}">
      <dgm:prSet/>
      <dgm:spPr/>
      <dgm:t>
        <a:bodyPr/>
        <a:lstStyle/>
        <a:p>
          <a:endParaRPr lang="ru-RU" sz="2000"/>
        </a:p>
      </dgm:t>
    </dgm:pt>
    <dgm:pt modelId="{D1F7AD18-5F0E-4B11-9A21-3040F2F0E42C}">
      <dgm:prSet phldrT="[Текст]" custT="1"/>
      <dgm:spPr/>
      <dgm:t>
        <a:bodyPr/>
        <a:lstStyle/>
        <a:p>
          <a:r>
            <a:rPr lang="ru-RU" sz="1400" dirty="0" smtClean="0"/>
            <a:t>Нарушение электроснабжения потребителей второй категории </a:t>
          </a:r>
          <a:br>
            <a:rPr lang="ru-RU" sz="1400" dirty="0" smtClean="0"/>
          </a:br>
          <a:r>
            <a:rPr lang="ru-RU" sz="1400" dirty="0" smtClean="0"/>
            <a:t>связано с простоями рабочих, механизмов и транспорта, возникновением </a:t>
          </a:r>
          <a:endParaRPr lang="ru-RU" sz="1400" dirty="0"/>
        </a:p>
      </dgm:t>
    </dgm:pt>
    <dgm:pt modelId="{F5CA2B80-9B0B-4C54-8ADE-5E34FF3B6D07}" type="parTrans" cxnId="{00EE81DA-47B9-4687-BACC-5836019773B9}">
      <dgm:prSet/>
      <dgm:spPr/>
      <dgm:t>
        <a:bodyPr/>
        <a:lstStyle/>
        <a:p>
          <a:endParaRPr lang="ru-RU"/>
        </a:p>
      </dgm:t>
    </dgm:pt>
    <dgm:pt modelId="{05180B3B-F664-46EA-8F99-23666D9F31F8}" type="sibTrans" cxnId="{00EE81DA-47B9-4687-BACC-5836019773B9}">
      <dgm:prSet/>
      <dgm:spPr/>
      <dgm:t>
        <a:bodyPr/>
        <a:lstStyle/>
        <a:p>
          <a:endParaRPr lang="ru-RU"/>
        </a:p>
      </dgm:t>
    </dgm:pt>
    <dgm:pt modelId="{571C639A-6EDA-4DC4-B123-6CE6C7931C40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  Это такие потребители, как </a:t>
          </a:r>
          <a:r>
            <a:rPr lang="ru-RU" sz="1400" b="1" dirty="0" smtClean="0"/>
            <a:t>водоотливные установки,</a:t>
          </a:r>
          <a:br>
            <a:rPr lang="ru-RU" sz="1400" b="1" dirty="0" smtClean="0"/>
          </a:br>
          <a:r>
            <a:rPr lang="ru-RU" sz="1400" b="1" dirty="0" smtClean="0"/>
            <a:t> кессонные работы, проходка тоннелей </a:t>
          </a:r>
          <a:r>
            <a:rPr lang="ru-RU" sz="1400" dirty="0" smtClean="0"/>
            <a:t>и др. </a:t>
          </a:r>
          <a:endParaRPr lang="ru-RU" sz="1400" dirty="0"/>
        </a:p>
      </dgm:t>
    </dgm:pt>
    <dgm:pt modelId="{7D9609D8-87E6-42A5-A56F-E0CA19BB3FB3}" type="parTrans" cxnId="{260D1D51-E170-4D96-8523-B8203502B5DA}">
      <dgm:prSet/>
      <dgm:spPr/>
      <dgm:t>
        <a:bodyPr/>
        <a:lstStyle/>
        <a:p>
          <a:endParaRPr lang="ru-RU"/>
        </a:p>
      </dgm:t>
    </dgm:pt>
    <dgm:pt modelId="{2E888492-35E5-4688-8244-BCB3E0DB5ED4}" type="sibTrans" cxnId="{260D1D51-E170-4D96-8523-B8203502B5DA}">
      <dgm:prSet/>
      <dgm:spPr/>
      <dgm:t>
        <a:bodyPr/>
        <a:lstStyle/>
        <a:p>
          <a:endParaRPr lang="ru-RU"/>
        </a:p>
      </dgm:t>
    </dgm:pt>
    <dgm:pt modelId="{A5D6C43F-EC63-4753-9DDF-B7A47D73574F}" type="pres">
      <dgm:prSet presAssocID="{6502AD46-17E1-469C-B4D6-625C3F9A01E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1703D8-AA6A-4544-BC9E-E7517395FEFE}" type="pres">
      <dgm:prSet presAssocID="{6107F46C-5D56-4789-93D6-D793E23039CE}" presName="composite" presStyleCnt="0"/>
      <dgm:spPr/>
    </dgm:pt>
    <dgm:pt modelId="{AA224DBB-10DD-4E8A-A6CC-84FCB4BC3EE8}" type="pres">
      <dgm:prSet presAssocID="{6107F46C-5D56-4789-93D6-D793E23039C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86CD8B-6E90-4E24-B885-500FF04F490E}" type="pres">
      <dgm:prSet presAssocID="{6107F46C-5D56-4789-93D6-D793E23039CE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3E3DAD-DFA6-459A-8E9D-1E92FD1AD892}" type="pres">
      <dgm:prSet presAssocID="{8AE8E328-0966-450D-82B7-067A3FE22BB1}" presName="sp" presStyleCnt="0"/>
      <dgm:spPr/>
    </dgm:pt>
    <dgm:pt modelId="{84E659CA-1FD4-4961-8273-2AEDBF319A79}" type="pres">
      <dgm:prSet presAssocID="{D710569F-B110-4702-AC80-C5CE42A731AA}" presName="composite" presStyleCnt="0"/>
      <dgm:spPr/>
    </dgm:pt>
    <dgm:pt modelId="{33264C36-1CF0-4DBD-8658-AC5C55746C7D}" type="pres">
      <dgm:prSet presAssocID="{D710569F-B110-4702-AC80-C5CE42A731A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ABCC4-8705-4DDE-AF60-DF9E010ACAE5}" type="pres">
      <dgm:prSet presAssocID="{D710569F-B110-4702-AC80-C5CE42A731A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B6258F-A790-4B81-AFC9-CB839AA1DEBE}" type="pres">
      <dgm:prSet presAssocID="{402BD8D2-1ED1-450D-BFC3-9E00C99D9F47}" presName="sp" presStyleCnt="0"/>
      <dgm:spPr/>
    </dgm:pt>
    <dgm:pt modelId="{508900B0-9ECC-4513-88C0-A10F47DB5235}" type="pres">
      <dgm:prSet presAssocID="{E82F46F8-B5B3-48C6-B70C-3D3AC30FBFE8}" presName="composite" presStyleCnt="0"/>
      <dgm:spPr/>
    </dgm:pt>
    <dgm:pt modelId="{2ADF5C5C-94D4-4C2E-B65B-DA763115A742}" type="pres">
      <dgm:prSet presAssocID="{E82F46F8-B5B3-48C6-B70C-3D3AC30FBFE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DF92CA-39D8-4227-A656-5DBF64CA4510}" type="pres">
      <dgm:prSet presAssocID="{E82F46F8-B5B3-48C6-B70C-3D3AC30FBFE8}" presName="descendantText" presStyleLbl="alignAcc1" presStyleIdx="2" presStyleCnt="3" custLinFactNeighborX="232" custLinFactNeighborY="140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FE7005-F4F1-43D9-A761-7E19A10728B5}" type="presOf" srcId="{4566F031-01D9-444C-AF39-A443E18E3963}" destId="{27DF92CA-39D8-4227-A656-5DBF64CA4510}" srcOrd="0" destOrd="0" presId="urn:microsoft.com/office/officeart/2005/8/layout/chevron2"/>
    <dgm:cxn modelId="{E31D9DFF-32A0-4E9B-B487-4387AC54BF4E}" type="presOf" srcId="{6107F46C-5D56-4789-93D6-D793E23039CE}" destId="{AA224DBB-10DD-4E8A-A6CC-84FCB4BC3EE8}" srcOrd="0" destOrd="0" presId="urn:microsoft.com/office/officeart/2005/8/layout/chevron2"/>
    <dgm:cxn modelId="{7774A637-AFCD-4C78-B3BE-687CC09203BC}" type="presOf" srcId="{571C639A-6EDA-4DC4-B123-6CE6C7931C40}" destId="{6F86CD8B-6E90-4E24-B885-500FF04F490E}" srcOrd="0" destOrd="1" presId="urn:microsoft.com/office/officeart/2005/8/layout/chevron2"/>
    <dgm:cxn modelId="{00EE81DA-47B9-4687-BACC-5836019773B9}" srcId="{D710569F-B110-4702-AC80-C5CE42A731AA}" destId="{D1F7AD18-5F0E-4B11-9A21-3040F2F0E42C}" srcOrd="1" destOrd="0" parTransId="{F5CA2B80-9B0B-4C54-8ADE-5E34FF3B6D07}" sibTransId="{05180B3B-F664-46EA-8F99-23666D9F31F8}"/>
    <dgm:cxn modelId="{0BEC9D72-ECFC-4B3E-878F-064C05F75F4B}" type="presOf" srcId="{6502AD46-17E1-469C-B4D6-625C3F9A01EC}" destId="{A5D6C43F-EC63-4753-9DDF-B7A47D73574F}" srcOrd="0" destOrd="0" presId="urn:microsoft.com/office/officeart/2005/8/layout/chevron2"/>
    <dgm:cxn modelId="{FB81A095-E931-4DF7-AF11-F307B033BE4F}" type="presOf" srcId="{AD3A964E-6F7C-4C8F-8A27-30572F14B43D}" destId="{6F86CD8B-6E90-4E24-B885-500FF04F490E}" srcOrd="0" destOrd="0" presId="urn:microsoft.com/office/officeart/2005/8/layout/chevron2"/>
    <dgm:cxn modelId="{E8BC1153-C9F1-46FB-BAEA-BC9A34DBC181}" type="presOf" srcId="{D1F7AD18-5F0E-4B11-9A21-3040F2F0E42C}" destId="{564ABCC4-8705-4DDE-AF60-DF9E010ACAE5}" srcOrd="0" destOrd="1" presId="urn:microsoft.com/office/officeart/2005/8/layout/chevron2"/>
    <dgm:cxn modelId="{B6CFD354-DCA0-48DC-8C84-D4DAD87BBBDE}" type="presOf" srcId="{D710569F-B110-4702-AC80-C5CE42A731AA}" destId="{33264C36-1CF0-4DBD-8658-AC5C55746C7D}" srcOrd="0" destOrd="0" presId="urn:microsoft.com/office/officeart/2005/8/layout/chevron2"/>
    <dgm:cxn modelId="{E7165F28-9225-4B79-AB9D-DFB744982B34}" srcId="{6502AD46-17E1-469C-B4D6-625C3F9A01EC}" destId="{E82F46F8-B5B3-48C6-B70C-3D3AC30FBFE8}" srcOrd="2" destOrd="0" parTransId="{79D5DFC1-8E6A-420C-9575-ECDAE6220495}" sibTransId="{271EC021-5179-499E-B192-BC206B06061E}"/>
    <dgm:cxn modelId="{ADA5C5F1-CC79-475D-9D15-ED64CAF4578A}" srcId="{6107F46C-5D56-4789-93D6-D793E23039CE}" destId="{AD3A964E-6F7C-4C8F-8A27-30572F14B43D}" srcOrd="0" destOrd="0" parTransId="{8E42DD41-04A1-43A5-A05A-6CD91FFECE83}" sibTransId="{8AECAC23-D9F7-46E3-B273-54FC206C002C}"/>
    <dgm:cxn modelId="{A6D3D625-6727-4F8F-9D45-610636712A59}" type="presOf" srcId="{E82F46F8-B5B3-48C6-B70C-3D3AC30FBFE8}" destId="{2ADF5C5C-94D4-4C2E-B65B-DA763115A742}" srcOrd="0" destOrd="0" presId="urn:microsoft.com/office/officeart/2005/8/layout/chevron2"/>
    <dgm:cxn modelId="{260D1D51-E170-4D96-8523-B8203502B5DA}" srcId="{6107F46C-5D56-4789-93D6-D793E23039CE}" destId="{571C639A-6EDA-4DC4-B123-6CE6C7931C40}" srcOrd="1" destOrd="0" parTransId="{7D9609D8-87E6-42A5-A56F-E0CA19BB3FB3}" sibTransId="{2E888492-35E5-4688-8244-BCB3E0DB5ED4}"/>
    <dgm:cxn modelId="{AA8D8364-0BEB-4C43-A59E-7C4475C62E17}" srcId="{6502AD46-17E1-469C-B4D6-625C3F9A01EC}" destId="{D710569F-B110-4702-AC80-C5CE42A731AA}" srcOrd="1" destOrd="0" parTransId="{745F89D9-3500-49CA-BAB2-9C728105A701}" sibTransId="{402BD8D2-1ED1-450D-BFC3-9E00C99D9F47}"/>
    <dgm:cxn modelId="{D9E3346B-3B86-48D7-93A2-70CA1F827210}" srcId="{6502AD46-17E1-469C-B4D6-625C3F9A01EC}" destId="{6107F46C-5D56-4789-93D6-D793E23039CE}" srcOrd="0" destOrd="0" parTransId="{B35DCF96-1850-454A-A71D-DD97AAA3C0C8}" sibTransId="{8AE8E328-0966-450D-82B7-067A3FE22BB1}"/>
    <dgm:cxn modelId="{B8920A7F-0377-444F-96C9-ABD221FB7055}" srcId="{E82F46F8-B5B3-48C6-B70C-3D3AC30FBFE8}" destId="{4566F031-01D9-444C-AF39-A443E18E3963}" srcOrd="0" destOrd="0" parTransId="{E85B57DA-8F16-4949-8985-97113E55ABA5}" sibTransId="{1BE936EE-D695-4714-98CA-53DD7D3A3D97}"/>
    <dgm:cxn modelId="{6F857F5A-A28D-4A5C-BE9E-AB999BD759E2}" type="presOf" srcId="{3185777A-C349-49D7-9C49-E1F889657AB9}" destId="{564ABCC4-8705-4DDE-AF60-DF9E010ACAE5}" srcOrd="0" destOrd="0" presId="urn:microsoft.com/office/officeart/2005/8/layout/chevron2"/>
    <dgm:cxn modelId="{5F425CCE-CBEC-495E-96DA-AE1E1A584B33}" srcId="{D710569F-B110-4702-AC80-C5CE42A731AA}" destId="{3185777A-C349-49D7-9C49-E1F889657AB9}" srcOrd="0" destOrd="0" parTransId="{1849014F-2929-4055-BCF3-5B085E7CC608}" sibTransId="{AD733B61-C141-45AE-8EA9-3E6C34442B64}"/>
    <dgm:cxn modelId="{0B3FE4EA-DA81-4B2D-9289-54723FB4F831}" type="presParOf" srcId="{A5D6C43F-EC63-4753-9DDF-B7A47D73574F}" destId="{451703D8-AA6A-4544-BC9E-E7517395FEFE}" srcOrd="0" destOrd="0" presId="urn:microsoft.com/office/officeart/2005/8/layout/chevron2"/>
    <dgm:cxn modelId="{CDD4DA60-71FD-44BD-9FD5-2138A51A376A}" type="presParOf" srcId="{451703D8-AA6A-4544-BC9E-E7517395FEFE}" destId="{AA224DBB-10DD-4E8A-A6CC-84FCB4BC3EE8}" srcOrd="0" destOrd="0" presId="urn:microsoft.com/office/officeart/2005/8/layout/chevron2"/>
    <dgm:cxn modelId="{088B9A58-E331-49FE-8BEA-FFCC9057A04C}" type="presParOf" srcId="{451703D8-AA6A-4544-BC9E-E7517395FEFE}" destId="{6F86CD8B-6E90-4E24-B885-500FF04F490E}" srcOrd="1" destOrd="0" presId="urn:microsoft.com/office/officeart/2005/8/layout/chevron2"/>
    <dgm:cxn modelId="{77590F95-12E9-4BEB-9A2C-2536B389354B}" type="presParOf" srcId="{A5D6C43F-EC63-4753-9DDF-B7A47D73574F}" destId="{AB3E3DAD-DFA6-459A-8E9D-1E92FD1AD892}" srcOrd="1" destOrd="0" presId="urn:microsoft.com/office/officeart/2005/8/layout/chevron2"/>
    <dgm:cxn modelId="{12A0EECA-50C0-4C82-9C33-681D118A0683}" type="presParOf" srcId="{A5D6C43F-EC63-4753-9DDF-B7A47D73574F}" destId="{84E659CA-1FD4-4961-8273-2AEDBF319A79}" srcOrd="2" destOrd="0" presId="urn:microsoft.com/office/officeart/2005/8/layout/chevron2"/>
    <dgm:cxn modelId="{782D064B-02EC-45B6-A29A-145588FF2364}" type="presParOf" srcId="{84E659CA-1FD4-4961-8273-2AEDBF319A79}" destId="{33264C36-1CF0-4DBD-8658-AC5C55746C7D}" srcOrd="0" destOrd="0" presId="urn:microsoft.com/office/officeart/2005/8/layout/chevron2"/>
    <dgm:cxn modelId="{D400EC94-BD16-4C93-BEB2-8EDBDB5DEB2C}" type="presParOf" srcId="{84E659CA-1FD4-4961-8273-2AEDBF319A79}" destId="{564ABCC4-8705-4DDE-AF60-DF9E010ACAE5}" srcOrd="1" destOrd="0" presId="urn:microsoft.com/office/officeart/2005/8/layout/chevron2"/>
    <dgm:cxn modelId="{DA19FE61-4F2C-4B45-B8E1-D87A34F2D346}" type="presParOf" srcId="{A5D6C43F-EC63-4753-9DDF-B7A47D73574F}" destId="{C8B6258F-A790-4B81-AFC9-CB839AA1DEBE}" srcOrd="3" destOrd="0" presId="urn:microsoft.com/office/officeart/2005/8/layout/chevron2"/>
    <dgm:cxn modelId="{F79886D7-D317-4D21-BBB0-B05F41ADDE56}" type="presParOf" srcId="{A5D6C43F-EC63-4753-9DDF-B7A47D73574F}" destId="{508900B0-9ECC-4513-88C0-A10F47DB5235}" srcOrd="4" destOrd="0" presId="urn:microsoft.com/office/officeart/2005/8/layout/chevron2"/>
    <dgm:cxn modelId="{ACC47B28-8373-4509-AF79-6F9BCD05A555}" type="presParOf" srcId="{508900B0-9ECC-4513-88C0-A10F47DB5235}" destId="{2ADF5C5C-94D4-4C2E-B65B-DA763115A742}" srcOrd="0" destOrd="0" presId="urn:microsoft.com/office/officeart/2005/8/layout/chevron2"/>
    <dgm:cxn modelId="{27F8297D-0262-4516-B670-FA80ED099D8E}" type="presParOf" srcId="{508900B0-9ECC-4513-88C0-A10F47DB5235}" destId="{27DF92CA-39D8-4227-A656-5DBF64CA451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5FCF5-E191-48DC-8A4A-33504E1E70A1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1AF6A-C38F-49C3-961F-9FB29F5F2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557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1AF6A-C38F-49C3-961F-9FB29F5F2B1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475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1AF6A-C38F-49C3-961F-9FB29F5F2B1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85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0690-3CDF-4B97-99AE-37458B590A7F}" type="datetime1">
              <a:rPr lang="ru-RU" smtClean="0"/>
              <a:t>15.04.2019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FAFC-5D68-4F3A-A4E4-7325AF6A8010}" type="datetime1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422E-E1B6-4E66-89E6-F26DA7E99218}" type="datetime1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4C7BF-3F80-4918-BFF6-0A3E9AD1290E}" type="datetime1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FC8DC-DC6F-4359-B700-A33624A2E557}" type="datetime1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8AA-072D-4F11-B48F-D85EACAE2876}" type="datetime1">
              <a:rPr lang="ru-RU" smtClean="0"/>
              <a:t>15.04.2019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3CE1-CF5F-46F1-BF5A-8323C13E879C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84F1-085C-426F-AAB6-9FC960B2464D}" type="datetime1">
              <a:rPr lang="ru-RU" smtClean="0"/>
              <a:t>15.04.2019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8BA7-6F01-43A1-83F9-A9804C1E8E2E}" type="datetime1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8FCD-6012-4B96-94FE-A96F905C6279}" type="datetime1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FF9612F-A3CB-421A-BF98-BE6C9280B518}" type="datetime1">
              <a:rPr lang="ru-RU" smtClean="0"/>
              <a:t>15.04.2019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348D119-1600-424A-AB29-788CEEAA7A1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samelectrik.ru/pue-7-glava-2-4.html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8118" y="3861048"/>
            <a:ext cx="6427763" cy="2676872"/>
          </a:xfrm>
        </p:spPr>
        <p:txBody>
          <a:bodyPr/>
          <a:lstStyle/>
          <a:p>
            <a:pPr algn="r"/>
            <a:r>
              <a:rPr lang="ru-RU" dirty="0" smtClean="0"/>
              <a:t>Д.т.н., профессор </a:t>
            </a:r>
          </a:p>
          <a:p>
            <a:pPr algn="r"/>
            <a:r>
              <a:rPr lang="ru-RU" dirty="0" err="1" smtClean="0"/>
              <a:t>Невзорова</a:t>
            </a:r>
            <a:r>
              <a:rPr lang="ru-RU" dirty="0" smtClean="0"/>
              <a:t> А.Б.</a:t>
            </a:r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r>
              <a:rPr lang="ru-RU" dirty="0" smtClean="0"/>
              <a:t>Гомель, </a:t>
            </a:r>
            <a:r>
              <a:rPr lang="ru-RU" dirty="0" err="1" smtClean="0"/>
              <a:t>БелГУТ</a:t>
            </a:r>
            <a:r>
              <a:rPr lang="ru-RU" dirty="0" smtClean="0"/>
              <a:t>, 2019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Электроснабжение </a:t>
            </a:r>
            <a:br>
              <a:rPr lang="ru-RU" dirty="0" smtClean="0"/>
            </a:br>
            <a:r>
              <a:rPr lang="ru-RU" dirty="0" smtClean="0"/>
              <a:t>строительных площадок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3568" y="323919"/>
            <a:ext cx="7776864" cy="9575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Белорусский государственный университет транспорта</a:t>
            </a:r>
          </a:p>
          <a:p>
            <a:r>
              <a:rPr lang="ru-RU" sz="2000" dirty="0" smtClean="0"/>
              <a:t>Кафедра «Электротехника»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75586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ИСТОЧНИКИ </a:t>
            </a:r>
            <a:r>
              <a:rPr lang="ru-RU" dirty="0" smtClean="0"/>
              <a:t>ЭЛЕКТРОСНАБЖЕНИЯ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10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95537" y="980728"/>
            <a:ext cx="5724676" cy="503907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Стационарные </a:t>
            </a:r>
            <a:r>
              <a:rPr lang="ru-RU" b="1" dirty="0"/>
              <a:t>источники электроснабжения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 </a:t>
            </a:r>
            <a:r>
              <a:rPr lang="ru-RU" dirty="0"/>
              <a:t>Для питания небольших и средних строительных площадок используют </a:t>
            </a:r>
            <a:r>
              <a:rPr lang="ru-RU" b="1" dirty="0" smtClean="0"/>
              <a:t>трансформаторные подстанции</a:t>
            </a:r>
            <a:r>
              <a:rPr lang="ru-RU" b="1" dirty="0"/>
              <a:t>. </a:t>
            </a:r>
            <a:endParaRPr lang="ru-RU" b="1" dirty="0" smtClean="0"/>
          </a:p>
          <a:p>
            <a:r>
              <a:rPr lang="ru-RU" dirty="0" smtClean="0"/>
              <a:t>В </a:t>
            </a:r>
            <a:r>
              <a:rPr lang="ru-RU" dirty="0"/>
              <a:t>строительстве обычно применяют подстанции, понижающие напряжение </a:t>
            </a:r>
            <a:r>
              <a:rPr lang="ru-RU" dirty="0" smtClean="0"/>
              <a:t> с  </a:t>
            </a:r>
            <a:r>
              <a:rPr lang="ru-RU" b="1" dirty="0" smtClean="0"/>
              <a:t>35</a:t>
            </a:r>
            <a:r>
              <a:rPr lang="ru-RU" b="1" dirty="0"/>
              <a:t>, 10 или 6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до </a:t>
            </a:r>
            <a:r>
              <a:rPr lang="ru-RU" b="1" dirty="0"/>
              <a:t>0,4 </a:t>
            </a:r>
            <a:r>
              <a:rPr lang="ru-RU" b="1" dirty="0" err="1"/>
              <a:t>кВ</a:t>
            </a:r>
            <a:r>
              <a:rPr lang="ru-RU" b="1" dirty="0"/>
              <a:t> (400В).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Типовые </a:t>
            </a:r>
            <a:r>
              <a:rPr lang="ru-RU" dirty="0"/>
              <a:t>трансформаторные подстанции имеют мощность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до </a:t>
            </a:r>
            <a:r>
              <a:rPr lang="ru-RU" dirty="0"/>
              <a:t>1000 </a:t>
            </a:r>
            <a:r>
              <a:rPr lang="ru-RU" dirty="0" err="1"/>
              <a:t>кВ</a:t>
            </a:r>
            <a:r>
              <a:rPr lang="ru-RU" dirty="0"/>
              <a:t>-А и оборудуются одним или двумя трансформаторами.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24744"/>
            <a:ext cx="2473556" cy="163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213" y="2994291"/>
            <a:ext cx="2402528" cy="151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991" y="5001607"/>
            <a:ext cx="2745925" cy="14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52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потребители электроэнергии делятся на три категории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A3E8-932C-46B2-A0D0-0133A7AF480F}" type="datetime1">
              <a:rPr lang="ru-RU" smtClean="0"/>
              <a:t>15.04.2019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5588447"/>
              </p:ext>
            </p:extLst>
          </p:nvPr>
        </p:nvGraphicFramePr>
        <p:xfrm>
          <a:off x="755576" y="1556792"/>
          <a:ext cx="8064896" cy="5110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246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Электроснабжение различных категорий потребителей на стройплощадке</a:t>
            </a:r>
            <a:endParaRPr lang="ru-RU" sz="3200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12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814" y="1589088"/>
            <a:ext cx="7015571" cy="4840287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273462" y="5092351"/>
            <a:ext cx="931694" cy="774576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334966" y="5823012"/>
            <a:ext cx="931694" cy="77457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491880" y="5837999"/>
            <a:ext cx="931694" cy="77457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93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274638"/>
            <a:ext cx="8378825" cy="88561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Электроснабжение строительной площадки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https://samelectrik.ru/wp-content/uploads/2016/05/vremennoye-electrosnabzheniye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160248"/>
            <a:ext cx="8154845" cy="529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592D9-FAB9-422A-99E4-2769BD4C033F}" type="datetime1">
              <a:rPr lang="ru-RU" smtClean="0"/>
              <a:t>15.04.2019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71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ИСТОЧНИКИ </a:t>
            </a:r>
            <a:r>
              <a:rPr lang="ru-RU" dirty="0" smtClean="0"/>
              <a:t>ЭЛЕКТРОСНАБЖЕНИЯ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14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5112568" cy="223224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Силовые </a:t>
            </a:r>
            <a:r>
              <a:rPr lang="ru-RU" b="1" dirty="0"/>
              <a:t>трансформаторы </a:t>
            </a:r>
            <a:r>
              <a:rPr lang="ru-RU" dirty="0"/>
              <a:t>имеют мощность 10... 1800 </a:t>
            </a:r>
            <a:r>
              <a:rPr lang="ru-RU" dirty="0" err="1"/>
              <a:t>кВ</a:t>
            </a:r>
            <a:r>
              <a:rPr lang="ru-RU" dirty="0"/>
              <a:t> А. На крупных объектах при подаче электроэнергии напряжением 6 или 10 КВ и наличии нескольких трансформаторных подстанций сооружается распределительный пункт, предназначенный только для приема и распределения принятого напряжения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без </a:t>
            </a:r>
            <a:r>
              <a:rPr lang="ru-RU" dirty="0"/>
              <a:t>его трансформации.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r="50000"/>
          <a:stretch/>
        </p:blipFill>
        <p:spPr bwMode="auto">
          <a:xfrm>
            <a:off x="5299112" y="980728"/>
            <a:ext cx="3607713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4"/>
          <p:cNvSpPr txBox="1">
            <a:spLocks/>
          </p:cNvSpPr>
          <p:nvPr/>
        </p:nvSpPr>
        <p:spPr>
          <a:xfrm>
            <a:off x="251520" y="3135635"/>
            <a:ext cx="8568952" cy="3317701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При питании строительства от сети в 35 </a:t>
            </a:r>
            <a:r>
              <a:rPr lang="ru-RU" dirty="0" err="1" smtClean="0"/>
              <a:t>кВ</a:t>
            </a:r>
            <a:r>
              <a:rPr lang="ru-RU" dirty="0" smtClean="0"/>
              <a:t> или выше имеются два варианта понижения напряжения: </a:t>
            </a:r>
          </a:p>
          <a:p>
            <a:r>
              <a:rPr lang="ru-RU" dirty="0" smtClean="0"/>
              <a:t>1) для понижения напряжения до 6 или 10 </a:t>
            </a:r>
            <a:r>
              <a:rPr lang="ru-RU" dirty="0" err="1" smtClean="0"/>
              <a:t>кВ</a:t>
            </a:r>
            <a:r>
              <a:rPr lang="ru-RU" dirty="0" smtClean="0"/>
              <a:t> и передачи его на другие трансформаторные подстанции строят главную понизительную подстанцию или </a:t>
            </a:r>
          </a:p>
          <a:p>
            <a:r>
              <a:rPr lang="ru-RU" dirty="0" smtClean="0"/>
              <a:t>2) сооружают подстанцию глубокого ввода с упрощенной схемой, снабженную трансформаторами, понижающими напряжение с 35 до 0,4 </a:t>
            </a:r>
            <a:r>
              <a:rPr lang="ru-RU" dirty="0" err="1" smtClean="0"/>
              <a:t>кВ.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870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Проектирование сети временного электроснабжения 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15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95536" y="1447800"/>
            <a:ext cx="8291264" cy="52197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 smtClean="0"/>
              <a:t>Проектирование </a:t>
            </a:r>
            <a:r>
              <a:rPr lang="ru-RU" i="1" dirty="0"/>
              <a:t>сети временного электроснабжения выполняют в два этапа. </a:t>
            </a:r>
            <a:endParaRPr lang="ru-RU" i="1" dirty="0" smtClean="0"/>
          </a:p>
          <a:p>
            <a:r>
              <a:rPr lang="ru-RU" dirty="0" smtClean="0"/>
              <a:t>Прежде </a:t>
            </a:r>
            <a:r>
              <a:rPr lang="ru-RU" dirty="0"/>
              <a:t>всего находят оптимальную точку размещения </a:t>
            </a:r>
            <a:r>
              <a:rPr lang="ru-RU" dirty="0" smtClean="0"/>
              <a:t>источника ТП, </a:t>
            </a:r>
            <a:br>
              <a:rPr lang="ru-RU" dirty="0" smtClean="0"/>
            </a:br>
            <a:r>
              <a:rPr lang="ru-RU" dirty="0" smtClean="0"/>
              <a:t>которая </a:t>
            </a:r>
            <a:r>
              <a:rPr lang="ru-RU" dirty="0"/>
              <a:t>совпадает с центрами нагрузок. </a:t>
            </a:r>
            <a:endParaRPr lang="ru-RU" dirty="0" smtClean="0"/>
          </a:p>
          <a:p>
            <a:r>
              <a:rPr lang="ru-RU" dirty="0" smtClean="0"/>
              <a:t>Размещение </a:t>
            </a:r>
            <a:r>
              <a:rPr lang="ru-RU" dirty="0"/>
              <a:t>ее в центре нагрузок снижает мощность потерь и расход цветных металлов и является, таким образом, одним из важных моментов с точки зрения мероприятий по экономии электроэнергии и материалов на провода для ее передачи</a:t>
            </a:r>
            <a:r>
              <a:rPr lang="ru-RU" dirty="0" smtClean="0"/>
              <a:t>..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64338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 выборе места установки трансформаторной подстанции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16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Надо определить ее координаты</a:t>
            </a:r>
            <a:br>
              <a:rPr lang="ru-RU" dirty="0" smtClean="0"/>
            </a:br>
            <a:r>
              <a:rPr lang="ru-RU" dirty="0" smtClean="0"/>
              <a:t> и </a:t>
            </a:r>
            <a:r>
              <a:rPr lang="ru-RU" dirty="0"/>
              <a:t>она должна размещаться:</a:t>
            </a:r>
          </a:p>
          <a:p>
            <a:r>
              <a:rPr lang="ru-RU" dirty="0"/>
              <a:t>вне зоны работы крана;</a:t>
            </a:r>
          </a:p>
          <a:p>
            <a:r>
              <a:rPr lang="ru-RU" dirty="0"/>
              <a:t>вне зоны складов металлоизделий;</a:t>
            </a:r>
          </a:p>
          <a:p>
            <a:r>
              <a:rPr lang="ru-RU" dirty="0"/>
              <a:t>вне основных транспортных путей;</a:t>
            </a:r>
          </a:p>
          <a:p>
            <a:r>
              <a:rPr lang="ru-RU" dirty="0"/>
              <a:t>максимально соблюдая требования техники безопасности.</a:t>
            </a:r>
          </a:p>
          <a:p>
            <a:pPr marL="0" indent="0" algn="ctr">
              <a:buNone/>
            </a:pPr>
            <a:r>
              <a:rPr lang="ru-RU" b="1" dirty="0"/>
              <a:t>Учитывая вышесказанное, трансформаторная подстанция иногда может быть расположена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не </a:t>
            </a:r>
            <a:r>
              <a:rPr lang="ru-RU" b="1" dirty="0"/>
              <a:t>в самом центре нагрузок,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но </a:t>
            </a:r>
            <a:r>
              <a:rPr lang="ru-RU" b="1" dirty="0"/>
              <a:t>в непосредственной близости от него.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1232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9222"/>
            <a:ext cx="8278048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Внешнее электроснабжение стройплощадки</a:t>
            </a:r>
            <a:endParaRPr lang="ru-RU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17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08" y="1417360"/>
            <a:ext cx="8552352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698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92211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 электроснабжения </a:t>
            </a:r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объектов строительства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18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802476" y="5301208"/>
            <a:ext cx="7772400" cy="6465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800" b="1" dirty="0" smtClean="0"/>
              <a:t>а </a:t>
            </a:r>
            <a:r>
              <a:rPr lang="ru-RU" sz="2800" b="1" dirty="0"/>
              <a:t>– от генераторов собственной электростанции; </a:t>
            </a:r>
            <a:endParaRPr lang="ru-RU" sz="2800" b="1" dirty="0" smtClean="0"/>
          </a:p>
          <a:p>
            <a:pPr marL="0" indent="0">
              <a:buNone/>
            </a:pPr>
            <a:r>
              <a:rPr lang="ru-RU" sz="2800" b="1" dirty="0" smtClean="0"/>
              <a:t>б </a:t>
            </a:r>
            <a:r>
              <a:rPr lang="ru-RU" sz="2800" b="1" dirty="0"/>
              <a:t>– от районной энергосети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39536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967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Временное электроснабжение стройплощадки. Однолинейная схема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19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0817"/>
            <a:ext cx="8719005" cy="446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28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1143000"/>
          </a:xfrm>
        </p:spPr>
        <p:txBody>
          <a:bodyPr/>
          <a:lstStyle/>
          <a:p>
            <a:r>
              <a:rPr lang="ru-RU" dirty="0"/>
              <a:t>Расходы на электроэнергию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447800"/>
            <a:ext cx="8291264" cy="4572000"/>
          </a:xfrm>
        </p:spPr>
        <p:txBody>
          <a:bodyPr>
            <a:normAutofit/>
          </a:bodyPr>
          <a:lstStyle/>
          <a:p>
            <a:r>
              <a:rPr lang="ru-RU" dirty="0"/>
              <a:t>Расходы на электроэнергию в общей стоимости строительно-монтажных работ колеблются в пределах от 0,5 до 1,5 %.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19663594"/>
              </p:ext>
            </p:extLst>
          </p:nvPr>
        </p:nvGraphicFramePr>
        <p:xfrm>
          <a:off x="179512" y="3068960"/>
          <a:ext cx="856895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E1CD-81CE-4C91-AF09-F71F7C625630}" type="datetime1">
              <a:rPr lang="ru-RU" smtClean="0"/>
              <a:t>15.04.2019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270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Классификация сетей временного электроснабжения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5576" y="1484784"/>
            <a:ext cx="7848872" cy="4572000"/>
          </a:xfrm>
        </p:spPr>
        <p:txBody>
          <a:bodyPr>
            <a:normAutofit/>
          </a:bodyPr>
          <a:lstStyle/>
          <a:p>
            <a:pPr marL="363538" indent="-363538">
              <a:buNone/>
            </a:pPr>
            <a:r>
              <a:rPr lang="ru-RU" dirty="0" smtClean="0"/>
              <a:t>1</a:t>
            </a:r>
            <a:r>
              <a:rPr lang="ru-RU" dirty="0"/>
              <a:t>) по напряжению – высоковольтные и низковольтные;</a:t>
            </a:r>
          </a:p>
          <a:p>
            <a:pPr marL="363538" indent="-363538">
              <a:buNone/>
            </a:pPr>
            <a:r>
              <a:rPr lang="ru-RU" dirty="0"/>
              <a:t>2) по роду тока – переменный и постоянный;</a:t>
            </a:r>
          </a:p>
          <a:p>
            <a:pPr marL="363538" indent="-363538">
              <a:buNone/>
            </a:pPr>
            <a:r>
              <a:rPr lang="ru-RU" dirty="0"/>
              <a:t>3) по назначению – питательные и распределительные;</a:t>
            </a:r>
          </a:p>
          <a:p>
            <a:pPr marL="363538" indent="-363538">
              <a:buNone/>
            </a:pPr>
            <a:r>
              <a:rPr lang="ru-RU" dirty="0"/>
              <a:t>4) по виду схемы – кольцевые и радиальные;</a:t>
            </a:r>
          </a:p>
          <a:p>
            <a:pPr marL="363538" indent="-363538">
              <a:buNone/>
            </a:pPr>
            <a:r>
              <a:rPr lang="ru-RU" dirty="0"/>
              <a:t>5) по характеру потребителей – силовые и осветительные;</a:t>
            </a:r>
          </a:p>
          <a:p>
            <a:pPr marL="363538" indent="-363538">
              <a:buNone/>
            </a:pPr>
            <a:r>
              <a:rPr lang="ru-RU" dirty="0"/>
              <a:t>6) по конструкции – воздушные и кабельные.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F8CF-A275-417C-ACA5-5FE966513789}" type="datetime1">
              <a:rPr lang="ru-RU" smtClean="0"/>
              <a:t>15.04.2019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52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4" y="274638"/>
            <a:ext cx="854049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1, 2   </a:t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/>
              <a:t>строительных площадках используют 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21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/>
              <a:t>Переменный</a:t>
            </a:r>
            <a:r>
              <a:rPr lang="ru-RU" dirty="0" smtClean="0"/>
              <a:t> ток </a:t>
            </a:r>
            <a:r>
              <a:rPr lang="ru-RU" dirty="0"/>
              <a:t>напряжением 220/380 В. </a:t>
            </a:r>
            <a:r>
              <a:rPr lang="ru-RU" i="1" dirty="0"/>
              <a:t>Высоковольтные сети </a:t>
            </a:r>
            <a:r>
              <a:rPr lang="ru-RU" dirty="0"/>
              <a:t>напряжением </a:t>
            </a:r>
            <a:r>
              <a:rPr lang="ru-RU" dirty="0" smtClean="0"/>
              <a:t>6</a:t>
            </a:r>
            <a:r>
              <a:rPr lang="ru-RU" dirty="0"/>
              <a:t>, 10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иногда 35 и 110 </a:t>
            </a:r>
            <a:r>
              <a:rPr lang="ru-RU" dirty="0" err="1"/>
              <a:t>кВ</a:t>
            </a:r>
            <a:r>
              <a:rPr lang="ru-RU" dirty="0"/>
              <a:t> применяют как </a:t>
            </a:r>
            <a:r>
              <a:rPr lang="ru-RU" i="1" dirty="0"/>
              <a:t>первичные</a:t>
            </a:r>
            <a:r>
              <a:rPr lang="ru-RU" dirty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/>
              <a:t>Понижение напряжения до 12...36 В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/>
              <a:t>условиям электробезопасности выполняется </a:t>
            </a:r>
            <a:r>
              <a:rPr lang="ru-RU" i="1" dirty="0"/>
              <a:t>вторичными трансформаторами 380/36/12 В. </a:t>
            </a:r>
            <a:endParaRPr lang="ru-RU" i="1" dirty="0" smtClean="0"/>
          </a:p>
          <a:p>
            <a:r>
              <a:rPr lang="ru-RU" b="1" dirty="0" smtClean="0"/>
              <a:t>Постоянный </a:t>
            </a:r>
            <a:r>
              <a:rPr lang="ru-RU" b="1" dirty="0"/>
              <a:t>ток </a:t>
            </a:r>
            <a:r>
              <a:rPr lang="ru-RU" dirty="0"/>
              <a:t>в строительстве применяют редко - для питания некоторых машин, в этом случае устанавливают преобразователи тока.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От </a:t>
            </a:r>
            <a:r>
              <a:rPr lang="ru-RU" dirty="0"/>
              <a:t>источника электроснабжения прокладывается сеть к местам установки силовых пунктов,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от </a:t>
            </a:r>
            <a:r>
              <a:rPr lang="ru-RU" dirty="0"/>
              <a:t>которых идут распределительные сети непосредственно к потребителям.</a:t>
            </a:r>
          </a:p>
        </p:txBody>
      </p:sp>
    </p:spTree>
    <p:extLst>
      <p:ext uri="{BB962C8B-B14F-4D97-AF65-F5344CB8AC3E}">
        <p14:creationId xmlns:p14="http://schemas.microsoft.com/office/powerpoint/2010/main" val="1238236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Схемы электроснабжения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22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95536" y="1447800"/>
            <a:ext cx="8291264" cy="52197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Сеть может выполняться </a:t>
            </a:r>
            <a:r>
              <a:rPr lang="ru-RU" b="1" dirty="0"/>
              <a:t>замкнутой или разомкнутой </a:t>
            </a:r>
            <a:endParaRPr lang="ru-RU" b="1" dirty="0" smtClean="0"/>
          </a:p>
          <a:p>
            <a:r>
              <a:rPr lang="ru-RU" dirty="0" smtClean="0"/>
              <a:t> </a:t>
            </a:r>
            <a:r>
              <a:rPr lang="ru-RU" dirty="0"/>
              <a:t>Преимущество кольцевой системы - надежность двустороннего питания. При выходе из строя одного из ТП или участка сети снабжение осуществляет неповрежденный участок. Недостатки - дополнительный расход кабеля. Объекты I категории, режим работы которых не допускает перебоев в электроснабжении (например, водопонижение), обязательно за- </a:t>
            </a:r>
            <a:r>
              <a:rPr lang="ru-RU" dirty="0" err="1"/>
              <a:t>питываются</a:t>
            </a:r>
            <a:r>
              <a:rPr lang="ru-RU" dirty="0"/>
              <a:t> по кольцевой системе.</a:t>
            </a:r>
          </a:p>
          <a:p>
            <a:r>
              <a:rPr lang="ru-RU" b="1" dirty="0"/>
              <a:t>Преимущества радиальной сети </a:t>
            </a:r>
            <a:r>
              <a:rPr lang="ru-RU" dirty="0"/>
              <a:t>- в возможности ее развития участками по мере потребности. На практике часто применяют схемы смешанного типа. На рис. 15.6 показана возможность кольцевого питания потребителя 2 и 3 от одного источника.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954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838" y="116632"/>
            <a:ext cx="8030268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Схемы подключения потребителей </a:t>
            </a:r>
            <a:b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строительной площадке к источникам питания</a:t>
            </a:r>
            <a:endParaRPr lang="ru-RU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23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0" t="17259" r="22317" b="55096"/>
          <a:stretch/>
        </p:blipFill>
        <p:spPr bwMode="auto">
          <a:xfrm>
            <a:off x="403357" y="1272639"/>
            <a:ext cx="4063947" cy="241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0" t="35657" r="21401" b="35768"/>
          <a:stretch/>
        </p:blipFill>
        <p:spPr bwMode="auto">
          <a:xfrm>
            <a:off x="2334062" y="3861048"/>
            <a:ext cx="4519900" cy="2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9" t="14563" r="21651" b="57625"/>
          <a:stretch/>
        </p:blipFill>
        <p:spPr bwMode="auto">
          <a:xfrm>
            <a:off x="4564859" y="1281033"/>
            <a:ext cx="4428921" cy="240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20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4" y="274638"/>
            <a:ext cx="8083296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Прокладка линий электроснабжения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внешних пользователей на стройплощадке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24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467544" y="1447800"/>
            <a:ext cx="8219256" cy="541020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Воздушные магистральные линии </a:t>
            </a:r>
            <a:r>
              <a:rPr lang="ru-RU" dirty="0"/>
              <a:t>устраивают преимущественно вдоль проездов, что дает возможность использовать столбы светильников наружного освещения и облегчает условия эксплуатации. На участках стройки, где работают краны, запрещается применять голые провода. </a:t>
            </a:r>
            <a:endParaRPr lang="ru-RU" dirty="0" smtClean="0"/>
          </a:p>
          <a:p>
            <a:r>
              <a:rPr lang="ru-RU" dirty="0" smtClean="0"/>
              <a:t>Временные </a:t>
            </a:r>
            <a:r>
              <a:rPr lang="ru-RU" dirty="0"/>
              <a:t>опоры делают из бревен длиной 7...9 м, толщиной в отрубе 14... 18 </a:t>
            </a:r>
            <a:r>
              <a:rPr lang="ru-RU" dirty="0" smtClean="0"/>
              <a:t>см или </a:t>
            </a:r>
            <a:r>
              <a:rPr lang="ru-RU" dirty="0" err="1" smtClean="0"/>
              <a:t>железобетоные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Семиметровые </a:t>
            </a:r>
            <a:r>
              <a:rPr lang="ru-RU" dirty="0"/>
              <a:t>бревна устанавливают на железобетонных пасынках. </a:t>
            </a:r>
            <a:endParaRPr lang="ru-RU" dirty="0" smtClean="0"/>
          </a:p>
          <a:p>
            <a:r>
              <a:rPr lang="ru-RU" dirty="0" smtClean="0"/>
              <a:t>Глубину </a:t>
            </a:r>
            <a:r>
              <a:rPr lang="ru-RU" dirty="0"/>
              <a:t>заложения принимают обычно равной 1/5 длины столба. </a:t>
            </a:r>
            <a:endParaRPr lang="ru-RU" dirty="0" smtClean="0"/>
          </a:p>
          <a:p>
            <a:r>
              <a:rPr lang="ru-RU" dirty="0" smtClean="0"/>
              <a:t>Расстояние </a:t>
            </a:r>
            <a:r>
              <a:rPr lang="ru-RU" dirty="0"/>
              <a:t>между столбами, зависящее от массы проводов и прочности опор, составляет не более 30 м. </a:t>
            </a:r>
            <a:endParaRPr lang="ru-RU" dirty="0" smtClean="0"/>
          </a:p>
          <a:p>
            <a:r>
              <a:rPr lang="ru-RU" dirty="0" smtClean="0"/>
              <a:t>Провода</a:t>
            </a:r>
            <a:r>
              <a:rPr lang="ru-RU" dirty="0"/>
              <a:t>, используемые для сетей, могут быть стальными, алюминиевыми, медными; голыми и изолированными,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одно </a:t>
            </a:r>
            <a:r>
              <a:rPr lang="ru-RU" dirty="0"/>
              <a:t>- и многожильными.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5309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4" y="274638"/>
            <a:ext cx="8083296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Прокладка линий электроснабжения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внешних пользователей на стройплощадке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25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467544" y="1447800"/>
            <a:ext cx="8219256" cy="5410200"/>
          </a:xfrm>
        </p:spPr>
        <p:txBody>
          <a:bodyPr>
            <a:normAutofit/>
          </a:bodyPr>
          <a:lstStyle/>
          <a:p>
            <a:r>
              <a:rPr lang="ru-RU" b="1" dirty="0"/>
              <a:t>Воздушные магистральные </a:t>
            </a:r>
            <a:r>
              <a:rPr lang="ru-RU" b="1" dirty="0" smtClean="0"/>
              <a:t>линии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193137"/>
            <a:ext cx="3468974" cy="1951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188" y="4219209"/>
            <a:ext cx="2629388" cy="19720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04" y="2059815"/>
            <a:ext cx="6946552" cy="217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54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4" y="274638"/>
            <a:ext cx="8083296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Прокладка линий электроснабжения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внешних пользователей на стройплощадке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26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467544" y="1447800"/>
            <a:ext cx="8219256" cy="5410200"/>
          </a:xfrm>
        </p:spPr>
        <p:txBody>
          <a:bodyPr>
            <a:normAutofit/>
          </a:bodyPr>
          <a:lstStyle/>
          <a:p>
            <a:r>
              <a:rPr lang="ru-RU" b="1" dirty="0" smtClean="0"/>
              <a:t>Кабели </a:t>
            </a:r>
            <a:r>
              <a:rPr lang="ru-RU" b="1" dirty="0"/>
              <a:t>состоят из одной - четырех алюминиевых или медных жил</a:t>
            </a:r>
            <a:r>
              <a:rPr lang="ru-RU" dirty="0"/>
              <a:t>, </a:t>
            </a:r>
            <a:r>
              <a:rPr lang="ru-RU" sz="2000" dirty="0" smtClean="0"/>
              <a:t>помещенных </a:t>
            </a:r>
            <a:r>
              <a:rPr lang="ru-RU" sz="2000" dirty="0"/>
              <a:t>в герметическую оболочку из свинца, алюминия или синтетики. </a:t>
            </a:r>
            <a:endParaRPr lang="ru-RU" sz="2000" dirty="0" smtClean="0"/>
          </a:p>
          <a:p>
            <a:r>
              <a:rPr lang="ru-RU" dirty="0" smtClean="0"/>
              <a:t>Для </a:t>
            </a:r>
            <a:r>
              <a:rPr lang="ru-RU" dirty="0"/>
              <a:t>подключения машин применяют шланговый кабель в усиленной резиновой оболочке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Кабели </a:t>
            </a:r>
            <a:r>
              <a:rPr lang="ru-RU" b="1" dirty="0"/>
              <a:t>прокладывают в земле или по опорам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последнем случае кабель подвешивают на тросе. </a:t>
            </a: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/>
              <a:t>большой трудоемкости подвеска кабеля обеспечивает возможность его повторного использования. </a:t>
            </a:r>
            <a:endParaRPr lang="ru-RU" dirty="0" smtClean="0"/>
          </a:p>
          <a:p>
            <a:r>
              <a:rPr lang="ru-RU" dirty="0" smtClean="0"/>
              <a:t>Границы </a:t>
            </a:r>
            <a:r>
              <a:rPr lang="ru-RU" dirty="0"/>
              <a:t>опасных зон от ЛЭП устанавливаются со СНиП</a:t>
            </a:r>
          </a:p>
        </p:txBody>
      </p:sp>
    </p:spTree>
    <p:extLst>
      <p:ext uri="{BB962C8B-B14F-4D97-AF65-F5344CB8AC3E}">
        <p14:creationId xmlns:p14="http://schemas.microsoft.com/office/powerpoint/2010/main" val="1315919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4" y="274638"/>
            <a:ext cx="8083296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Прокладка линий электроснабжения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внешних пользователей на стройплощадке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27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467544" y="1447800"/>
            <a:ext cx="8219256" cy="5410200"/>
          </a:xfrm>
        </p:spPr>
        <p:txBody>
          <a:bodyPr>
            <a:normAutofit/>
          </a:bodyPr>
          <a:lstStyle/>
          <a:p>
            <a:r>
              <a:rPr lang="ru-RU" b="1" dirty="0" smtClean="0"/>
              <a:t>Кабели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57" y="2951311"/>
            <a:ext cx="3243908" cy="32439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172" y="4106947"/>
            <a:ext cx="3699779" cy="2084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158" y="1562020"/>
            <a:ext cx="2941805" cy="235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21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605" y="105614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Выбор сечения кабелей, питающих </a:t>
            </a:r>
            <a:r>
              <a:rPr lang="ru-RU" sz="2800" b="1" dirty="0" err="1" smtClean="0"/>
              <a:t>электропотребителей</a:t>
            </a:r>
            <a:r>
              <a:rPr lang="ru-RU" sz="2800" b="1" dirty="0" smtClean="0"/>
              <a:t> </a:t>
            </a:r>
            <a:r>
              <a:rPr lang="ru-RU" sz="2800" b="1" dirty="0"/>
              <a:t>строительной </a:t>
            </a:r>
            <a:r>
              <a:rPr lang="ru-RU" sz="2800" b="1" dirty="0" smtClean="0"/>
              <a:t>площадки</a:t>
            </a:r>
            <a:endParaRPr lang="ru-RU" sz="2800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28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-13603" y="1417638"/>
            <a:ext cx="6185803" cy="323311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Заключительным </a:t>
            </a:r>
            <a:r>
              <a:rPr lang="ru-RU" dirty="0"/>
              <a:t>этапом расчета электроснабжения строительной площадки является </a:t>
            </a:r>
            <a:r>
              <a:rPr lang="ru-RU" b="1" dirty="0"/>
              <a:t>выбор сечения кабелей</a:t>
            </a:r>
            <a:r>
              <a:rPr lang="ru-RU" dirty="0"/>
              <a:t>, 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/>
              <a:t>которым электроэнергия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от </a:t>
            </a:r>
            <a:r>
              <a:rPr lang="ru-RU" dirty="0"/>
              <a:t>трансформаторной подстанции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подается </a:t>
            </a:r>
            <a:r>
              <a:rPr lang="ru-RU" dirty="0"/>
              <a:t>к отдельным потребителям.</a:t>
            </a:r>
          </a:p>
          <a:p>
            <a:r>
              <a:rPr lang="ru-RU" b="1" dirty="0"/>
              <a:t>Цель расчета </a:t>
            </a:r>
            <a:r>
              <a:rPr lang="ru-RU" dirty="0"/>
              <a:t>– обеспечить требования пожаробезопасности кабельной линии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допустимую величину потерь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напряжения </a:t>
            </a:r>
            <a:r>
              <a:rPr lang="ru-RU" dirty="0"/>
              <a:t>в линии.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" y="4869160"/>
            <a:ext cx="4285940" cy="1177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6205757"/>
            <a:ext cx="1758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АСБл</a:t>
            </a:r>
            <a:r>
              <a:rPr lang="ru-RU" dirty="0" smtClean="0"/>
              <a:t>—10 3х50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39444" y="571911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АВБбШв</a:t>
            </a:r>
            <a:r>
              <a:rPr lang="ru-RU" smtClean="0"/>
              <a:t> -</a:t>
            </a:r>
            <a:endParaRPr lang="ru-RU" dirty="0" smtClean="0"/>
          </a:p>
          <a:p>
            <a:r>
              <a:rPr lang="ru-RU" dirty="0" err="1" smtClean="0"/>
              <a:t>однопроволочная</a:t>
            </a:r>
            <a:r>
              <a:rPr lang="ru-RU" dirty="0" smtClean="0"/>
              <a:t> </a:t>
            </a:r>
            <a:r>
              <a:rPr lang="ru-RU" dirty="0"/>
              <a:t>круглая 70...240 мм2 для одно- и двухжильных кабелей;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163" y="4687980"/>
            <a:ext cx="3536522" cy="115142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641268" y="2110026"/>
            <a:ext cx="3168352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1600" b="1" dirty="0"/>
              <a:t>Расшифровка кабеля </a:t>
            </a:r>
            <a:r>
              <a:rPr lang="ru-RU" sz="1600" b="1" dirty="0" err="1"/>
              <a:t>АВБбШв</a:t>
            </a:r>
            <a:r>
              <a:rPr lang="ru-RU" sz="1600" b="1" dirty="0"/>
              <a:t> - 1кВ</a:t>
            </a:r>
          </a:p>
          <a:p>
            <a:r>
              <a:rPr lang="ru-RU" sz="1600" dirty="0" err="1"/>
              <a:t>АВБбШв</a:t>
            </a:r>
            <a:r>
              <a:rPr lang="ru-RU" sz="1600" dirty="0"/>
              <a:t> - 1кВ</a:t>
            </a:r>
          </a:p>
          <a:p>
            <a:r>
              <a:rPr lang="ru-RU" sz="1600" dirty="0"/>
              <a:t>алюминиевая жила</a:t>
            </a:r>
          </a:p>
          <a:p>
            <a:r>
              <a:rPr lang="ru-RU" sz="1600" dirty="0"/>
              <a:t>изоляция из ПВХ пластиката</a:t>
            </a:r>
          </a:p>
          <a:p>
            <a:r>
              <a:rPr lang="ru-RU" sz="1600" dirty="0"/>
              <a:t>броня из стальных лент без подушки</a:t>
            </a:r>
          </a:p>
          <a:p>
            <a:r>
              <a:rPr lang="ru-RU" sz="1600" dirty="0"/>
              <a:t>шланг из ПВХ пластиката</a:t>
            </a:r>
          </a:p>
          <a:p>
            <a:r>
              <a:rPr lang="ru-RU" sz="1600" dirty="0"/>
              <a:t>номинальное напряжение 1 </a:t>
            </a:r>
            <a:r>
              <a:rPr lang="ru-RU" sz="1600" dirty="0" err="1"/>
              <a:t>кВ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603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Прокладка временных </a:t>
            </a:r>
            <a:r>
              <a:rPr lang="ru-RU" b="1" dirty="0">
                <a:solidFill>
                  <a:schemeClr val="tx1"/>
                </a:solidFill>
              </a:rPr>
              <a:t>сетей 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внутри </a:t>
            </a:r>
            <a:r>
              <a:rPr lang="ru-RU" b="1" dirty="0">
                <a:solidFill>
                  <a:schemeClr val="tx1"/>
                </a:solidFill>
              </a:rPr>
              <a:t>строящегося здания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447800"/>
            <a:ext cx="8219256" cy="500553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Широкое применение </a:t>
            </a:r>
            <a:r>
              <a:rPr lang="ru-RU" dirty="0"/>
              <a:t>находят инвентарные сборно-разборные </a:t>
            </a:r>
            <a:r>
              <a:rPr lang="ru-RU" dirty="0" err="1"/>
              <a:t>электростояки</a:t>
            </a:r>
            <a:r>
              <a:rPr lang="ru-RU" dirty="0"/>
              <a:t>, позволяющие быстро дать энергию в нужное место. </a:t>
            </a:r>
            <a:endParaRPr lang="ru-RU" dirty="0" smtClean="0"/>
          </a:p>
          <a:p>
            <a:r>
              <a:rPr lang="ru-RU" b="1" dirty="0" err="1" smtClean="0"/>
              <a:t>Электростояк</a:t>
            </a:r>
            <a:r>
              <a:rPr lang="ru-RU" dirty="0" smtClean="0"/>
              <a:t> </a:t>
            </a:r>
            <a:r>
              <a:rPr lang="ru-RU" dirty="0"/>
              <a:t>устанавливается в лестничной клетке или снаружи здания и присоединяется к силовому пункту данного участка.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пределах каждого этажа он имеет </a:t>
            </a:r>
            <a:r>
              <a:rPr lang="ru-RU" b="1" dirty="0"/>
              <a:t>коробку универсального отбора напряжений и мощности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К коробке можно подключить сварочный аппарат и механизированный инструмент, а также понизительный трансформатор небольшой мощности и осветительные лампочки. </a:t>
            </a:r>
            <a:endParaRPr lang="ru-RU" dirty="0" smtClean="0"/>
          </a:p>
          <a:p>
            <a:r>
              <a:rPr lang="ru-RU" dirty="0" smtClean="0"/>
              <a:t>Для </a:t>
            </a:r>
            <a:r>
              <a:rPr lang="ru-RU" dirty="0"/>
              <a:t>ускорения монтажа и демонтажа временной осветительной проводки применяют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инвентарные</a:t>
            </a:r>
            <a:r>
              <a:rPr lang="ru-RU" dirty="0"/>
              <a:t>, переносные светильники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356C-D0AB-469C-B849-9679A085854E}" type="datetime1">
              <a:rPr lang="ru-RU" smtClean="0"/>
              <a:t>15.04.2019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0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5"/>
          <a:stretch/>
        </p:blipFill>
        <p:spPr bwMode="auto">
          <a:xfrm>
            <a:off x="410676" y="548680"/>
            <a:ext cx="831189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793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Определения схемы </a:t>
            </a:r>
            <a:r>
              <a:rPr lang="ru-RU" dirty="0"/>
              <a:t>внутреннего электроснабжения 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30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 </a:t>
            </a:r>
            <a:r>
              <a:rPr lang="ru-RU" b="1" dirty="0"/>
              <a:t>Питающие линии</a:t>
            </a:r>
            <a:r>
              <a:rPr lang="ru-RU" dirty="0"/>
              <a:t> предназначены для передачи электроэнергии от распределительного устройства (щита) к распределительному пункту (РП)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или </a:t>
            </a:r>
            <a:r>
              <a:rPr lang="ru-RU" dirty="0"/>
              <a:t>отдельному </a:t>
            </a:r>
            <a:r>
              <a:rPr lang="ru-RU" dirty="0" err="1" smtClean="0"/>
              <a:t>электроприемнику</a:t>
            </a:r>
            <a:r>
              <a:rPr lang="ru-RU" dirty="0"/>
              <a:t>.</a:t>
            </a:r>
            <a:endParaRPr lang="ru-RU" dirty="0"/>
          </a:p>
          <a:p>
            <a:r>
              <a:rPr lang="ru-RU" b="1" dirty="0" smtClean="0"/>
              <a:t>Магистральные </a:t>
            </a:r>
            <a:r>
              <a:rPr lang="ru-RU" b="1" dirty="0"/>
              <a:t>линии</a:t>
            </a:r>
            <a:r>
              <a:rPr lang="ru-RU" dirty="0"/>
              <a:t> предназначены для передачи электроэнергии к нескольким распределительным пунктам или </a:t>
            </a:r>
            <a:r>
              <a:rPr lang="ru-RU" dirty="0" err="1"/>
              <a:t>электроприемникам</a:t>
            </a:r>
            <a:r>
              <a:rPr lang="ru-RU" dirty="0"/>
              <a:t>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присоединенным </a:t>
            </a:r>
            <a:r>
              <a:rPr lang="ru-RU" dirty="0"/>
              <a:t>к линии в разных точках 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b="1" dirty="0" smtClean="0"/>
              <a:t>Ответвление</a:t>
            </a:r>
            <a:r>
              <a:rPr lang="ru-RU" b="1" dirty="0"/>
              <a:t> </a:t>
            </a:r>
            <a:r>
              <a:rPr lang="ru-RU" dirty="0"/>
              <a:t>— линии, отходящие от магистралей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предназначенные для передачи электроэнергии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 </a:t>
            </a:r>
            <a:r>
              <a:rPr lang="ru-RU" dirty="0"/>
              <a:t>одному распределительному пункту или </a:t>
            </a:r>
            <a:r>
              <a:rPr lang="ru-RU" dirty="0" err="1" smtClean="0"/>
              <a:t>электроприемнику</a:t>
            </a:r>
            <a:r>
              <a:rPr lang="ru-RU" dirty="0"/>
              <a:t>.</a:t>
            </a:r>
            <a:endParaRPr lang="ru-RU" dirty="0"/>
          </a:p>
          <a:p>
            <a:r>
              <a:rPr lang="ru-RU" b="1" dirty="0" smtClean="0"/>
              <a:t>Питающая </a:t>
            </a:r>
            <a:r>
              <a:rPr lang="ru-RU" b="1" dirty="0"/>
              <a:t>сеть</a:t>
            </a:r>
            <a:r>
              <a:rPr lang="ru-RU" dirty="0"/>
              <a:t> — питающие линии, магистрали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ответвления от </a:t>
            </a:r>
            <a:r>
              <a:rPr lang="ru-RU" dirty="0" smtClean="0"/>
              <a:t>магистралей.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624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0" y="3048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Расчет производится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 </a:t>
            </a:r>
            <a:r>
              <a:rPr lang="ru-RU" dirty="0">
                <a:solidFill>
                  <a:srgbClr val="FF0000"/>
                </a:solidFill>
              </a:rPr>
              <a:t>определенной последовательности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31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423992" y="1447800"/>
            <a:ext cx="8540496" cy="486152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1</a:t>
            </a:r>
            <a:r>
              <a:rPr lang="ru-RU" dirty="0"/>
              <a:t>. Составляется схема электроснабжения строительной площадки и по ней вычисляется длина кабельной линии от трансформаторной подстанции до каждого потребителя.</a:t>
            </a:r>
          </a:p>
          <a:p>
            <a:r>
              <a:rPr lang="ru-RU" dirty="0"/>
              <a:t>2. Вычисляются (или определяются по паспортным и справочным данным) </a:t>
            </a:r>
            <a:r>
              <a:rPr lang="ru-RU" dirty="0" err="1"/>
              <a:t>установленная</a:t>
            </a:r>
            <a:r>
              <a:rPr lang="ru-RU" i="1" dirty="0" err="1"/>
              <a:t>P</a:t>
            </a:r>
            <a:r>
              <a:rPr lang="ru-RU" baseline="-25000" dirty="0" err="1"/>
              <a:t>у</a:t>
            </a:r>
            <a:r>
              <a:rPr lang="ru-RU" dirty="0"/>
              <a:t>, </a:t>
            </a:r>
            <a:r>
              <a:rPr lang="ru-RU" dirty="0" err="1"/>
              <a:t>расчетная</a:t>
            </a:r>
            <a:r>
              <a:rPr lang="ru-RU" i="1" dirty="0" err="1"/>
              <a:t>P</a:t>
            </a:r>
            <a:r>
              <a:rPr lang="ru-RU" baseline="-25000" dirty="0" err="1"/>
              <a:t>р</a:t>
            </a:r>
            <a:r>
              <a:rPr lang="ru-RU" dirty="0" err="1"/>
              <a:t>мощности</a:t>
            </a:r>
            <a:r>
              <a:rPr lang="ru-RU" dirty="0"/>
              <a:t> приемников и коэффициент мощности данного потребителя.</a:t>
            </a:r>
          </a:p>
          <a:p>
            <a:r>
              <a:rPr lang="ru-RU" dirty="0"/>
              <a:t>3. Выбирается вид линии, способ прокладки, материал токоведущих жил и др., так как от этого зависит величина длительно допустимого тока.</a:t>
            </a:r>
          </a:p>
          <a:p>
            <a:r>
              <a:rPr lang="ru-RU" dirty="0"/>
              <a:t>4. Вычисляется расчетный ток нагрузки линии</a:t>
            </a:r>
            <a:r>
              <a:rPr lang="ru-RU" dirty="0" smtClean="0"/>
              <a:t>:  </a:t>
            </a:r>
            <a:br>
              <a:rPr lang="ru-RU" dirty="0" smtClean="0"/>
            </a:br>
            <a:r>
              <a:rPr lang="ru-RU" dirty="0" smtClean="0"/>
              <a:t>для </a:t>
            </a:r>
            <a:r>
              <a:rPr lang="ru-RU" dirty="0"/>
              <a:t>однофазных </a:t>
            </a:r>
            <a:r>
              <a:rPr lang="ru-RU" dirty="0" smtClean="0"/>
              <a:t> и трехфазных приемников</a:t>
            </a:r>
          </a:p>
          <a:p>
            <a:r>
              <a:rPr lang="ru-RU" dirty="0"/>
              <a:t> Поверяем правильность выбора сечения кабеля по условию допустимой величины потери напряжения; принимаем эту величину равной 5%.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337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32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1417638"/>
            <a:ext cx="827722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91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Электроосвещение территории строительства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3568" y="1656536"/>
            <a:ext cx="7772400" cy="4004712"/>
          </a:xfrm>
        </p:spPr>
        <p:txBody>
          <a:bodyPr>
            <a:normAutofit/>
          </a:bodyPr>
          <a:lstStyle/>
          <a:p>
            <a:r>
              <a:rPr lang="ru-RU" dirty="0" smtClean="0"/>
              <a:t>Электроосвещение </a:t>
            </a:r>
            <a:r>
              <a:rPr lang="ru-RU" dirty="0"/>
              <a:t>территории строительства, </a:t>
            </a:r>
            <a:r>
              <a:rPr lang="ru-RU" dirty="0" err="1"/>
              <a:t>приобъектных</a:t>
            </a:r>
            <a:r>
              <a:rPr lang="ru-RU" dirty="0"/>
              <a:t> складов, дорог, проездов обеспечивается прожекторами, установленными на мачтах высотой 15-18 м, зданиях, башенных кранах. </a:t>
            </a:r>
            <a:endParaRPr lang="ru-RU" dirty="0" smtClean="0"/>
          </a:p>
          <a:p>
            <a:r>
              <a:rPr lang="ru-RU" dirty="0" smtClean="0"/>
              <a:t>Для </a:t>
            </a:r>
            <a:r>
              <a:rPr lang="ru-RU" dirty="0"/>
              <a:t>учета расхода электроэнергии на строительных площадках в абонентской будке или КТП устанавливаются счетчики.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952352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http://topknowledge.ru/tekhnika-i-tekhnologii/3802-organizatsiya-energosnabzheniya-stroitelnoj-ploshchadki.html</a:t>
            </a:r>
            <a:endParaRPr lang="ru-RU" sz="14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B434-49D5-4E98-9CB7-B66B75582A63}" type="datetime1">
              <a:rPr lang="ru-RU" smtClean="0"/>
              <a:t>15.04.2019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80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Временное </a:t>
            </a:r>
            <a:r>
              <a:rPr lang="ru-RU" dirty="0"/>
              <a:t>электроснабжение строительной </a:t>
            </a:r>
            <a:r>
              <a:rPr lang="ru-RU" dirty="0" smtClean="0"/>
              <a:t>площадки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3568" y="1447800"/>
            <a:ext cx="8003232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На </a:t>
            </a:r>
            <a:r>
              <a:rPr lang="ru-RU" dirty="0"/>
              <a:t>стадии разработки проектов организации строительства </a:t>
            </a:r>
            <a:r>
              <a:rPr lang="ru-RU" dirty="0" smtClean="0"/>
              <a:t> (ПОС)  </a:t>
            </a:r>
            <a:r>
              <a:rPr lang="ru-RU" dirty="0"/>
              <a:t>потребная электрическая мощность для </a:t>
            </a:r>
            <a:r>
              <a:rPr lang="ru-RU" dirty="0" smtClean="0"/>
              <a:t>нужд строительства </a:t>
            </a:r>
            <a:r>
              <a:rPr lang="ru-RU" dirty="0"/>
              <a:t>рассчитывается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/>
              <a:t>укрупнённым показателям на 1 млн. руб. </a:t>
            </a:r>
            <a:r>
              <a:rPr lang="ru-RU" dirty="0" smtClean="0"/>
              <a:t>годового </a:t>
            </a:r>
            <a:r>
              <a:rPr lang="ru-RU" dirty="0"/>
              <a:t>объёма СМР.</a:t>
            </a:r>
          </a:p>
          <a:p>
            <a:pPr marL="0" indent="0" algn="ctr">
              <a:buNone/>
            </a:pPr>
            <a:r>
              <a:rPr lang="ru-RU" dirty="0" err="1"/>
              <a:t>Р</a:t>
            </a:r>
            <a:r>
              <a:rPr lang="ru-RU" baseline="-25000" dirty="0" err="1"/>
              <a:t>тр</a:t>
            </a:r>
            <a:r>
              <a:rPr lang="ru-RU" dirty="0"/>
              <a:t> = </a:t>
            </a:r>
            <a:r>
              <a:rPr lang="ru-RU" dirty="0" err="1"/>
              <a:t>Р</a:t>
            </a:r>
            <a:r>
              <a:rPr lang="ru-RU" baseline="-25000" dirty="0" err="1"/>
              <a:t>н</a:t>
            </a:r>
            <a:r>
              <a:rPr lang="ru-RU" dirty="0"/>
              <a:t> · </a:t>
            </a:r>
            <a:r>
              <a:rPr lang="ru-RU" dirty="0" err="1"/>
              <a:t>С</a:t>
            </a:r>
            <a:r>
              <a:rPr lang="ru-RU" baseline="-25000" dirty="0" err="1"/>
              <a:t>год</a:t>
            </a:r>
            <a:r>
              <a:rPr lang="ru-RU" dirty="0"/>
              <a:t> · к</a:t>
            </a:r>
            <a:r>
              <a:rPr lang="ru-RU" baseline="-25000" dirty="0"/>
              <a:t>1</a:t>
            </a:r>
            <a:r>
              <a:rPr lang="ru-RU" dirty="0"/>
              <a:t> , ( </a:t>
            </a:r>
            <a:r>
              <a:rPr lang="ru-RU" dirty="0" smtClean="0"/>
              <a:t>КВА)</a:t>
            </a:r>
            <a:endParaRPr lang="ru-RU" dirty="0"/>
          </a:p>
          <a:p>
            <a:pPr marL="0" indent="0">
              <a:buNone/>
            </a:pPr>
            <a:r>
              <a:rPr lang="ru-RU" sz="2200" dirty="0"/>
              <a:t>где: </a:t>
            </a:r>
            <a:r>
              <a:rPr lang="ru-RU" sz="2200" dirty="0" err="1"/>
              <a:t>Р</a:t>
            </a:r>
            <a:r>
              <a:rPr lang="ru-RU" sz="2200" baseline="-25000" dirty="0" err="1"/>
              <a:t>н</a:t>
            </a:r>
            <a:r>
              <a:rPr lang="ru-RU" sz="2200" dirty="0"/>
              <a:t> – нормативная удельная мощность на 1 млн. руб., принимаемая </a:t>
            </a:r>
            <a:r>
              <a:rPr lang="ru-RU" sz="2200" dirty="0" smtClean="0"/>
              <a:t>по данным </a:t>
            </a:r>
            <a:r>
              <a:rPr lang="ru-RU" sz="2200" dirty="0"/>
              <a:t>приложения 6.</a:t>
            </a:r>
          </a:p>
          <a:p>
            <a:pPr marL="0" indent="0">
              <a:buNone/>
            </a:pPr>
            <a:r>
              <a:rPr lang="ru-RU" sz="2200" dirty="0" err="1"/>
              <a:t>С</a:t>
            </a:r>
            <a:r>
              <a:rPr lang="ru-RU" sz="2200" baseline="-25000" dirty="0" err="1"/>
              <a:t>год</a:t>
            </a:r>
            <a:r>
              <a:rPr lang="ru-RU" sz="2200" dirty="0"/>
              <a:t> – максимальный годовой объём СМР в млн. руб</a:t>
            </a:r>
            <a:r>
              <a:rPr lang="ru-RU" sz="2200" dirty="0" smtClean="0"/>
              <a:t>.</a:t>
            </a:r>
          </a:p>
          <a:p>
            <a:pPr marL="0" indent="0">
              <a:buNone/>
            </a:pPr>
            <a:r>
              <a:rPr lang="ru-RU" sz="2200" dirty="0"/>
              <a:t>к</a:t>
            </a:r>
            <a:r>
              <a:rPr lang="ru-RU" sz="2200" baseline="-25000" dirty="0"/>
              <a:t>1</a:t>
            </a:r>
            <a:r>
              <a:rPr lang="ru-RU" sz="2200" dirty="0"/>
              <a:t> – коэффициент, учитывающий район строительства;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для </a:t>
            </a:r>
            <a:r>
              <a:rPr lang="ru-RU" sz="2200" dirty="0"/>
              <a:t>Беларуси к</a:t>
            </a:r>
            <a:r>
              <a:rPr lang="ru-RU" sz="2200" baseline="-25000" dirty="0"/>
              <a:t>1</a:t>
            </a:r>
            <a:r>
              <a:rPr lang="ru-RU" sz="2200" dirty="0"/>
              <a:t> = 1,02</a:t>
            </a:r>
            <a:r>
              <a:rPr lang="ru-RU" sz="2200" dirty="0" smtClean="0"/>
              <a:t>. </a:t>
            </a:r>
            <a:endParaRPr lang="ru-RU" sz="2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1EB5-9FC3-4F53-A37C-2B70F6FCFC03}" type="datetime1">
              <a:rPr lang="ru-RU" smtClean="0"/>
              <a:t>15.04.2019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4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 стадии разработки ППР потребная электрическая мощность </a:t>
            </a:r>
            <a:r>
              <a:rPr lang="ru-RU" dirty="0" smtClean="0"/>
              <a:t>определяется </a:t>
            </a:r>
            <a:r>
              <a:rPr lang="ru-RU" dirty="0"/>
              <a:t>с учётом конкретных потребителей и периода наибольшего </a:t>
            </a:r>
            <a:r>
              <a:rPr lang="ru-RU" dirty="0" smtClean="0"/>
              <a:t>электропотребления.  Определив </a:t>
            </a:r>
            <a:r>
              <a:rPr lang="ru-RU" dirty="0"/>
              <a:t>по календарному плану период наибольшего </a:t>
            </a:r>
            <a:r>
              <a:rPr lang="ru-RU" dirty="0" smtClean="0"/>
              <a:t>электропотребления</a:t>
            </a:r>
            <a:r>
              <a:rPr lang="ru-RU" dirty="0"/>
              <a:t>, устанавливают всех потребителей электроэнергии в этот период (</a:t>
            </a:r>
            <a:r>
              <a:rPr lang="ru-RU" dirty="0" smtClean="0"/>
              <a:t>включая </a:t>
            </a:r>
            <a:r>
              <a:rPr lang="ru-RU" dirty="0"/>
              <a:t>наружное и внутреннее освещение), определяют потребляемую ими </a:t>
            </a:r>
            <a:r>
              <a:rPr lang="ru-RU" dirty="0" smtClean="0"/>
              <a:t>мощность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97ED2-051D-4A85-A55F-D9DFD88CED8B}" type="datetime1">
              <a:rPr lang="ru-RU" smtClean="0"/>
              <a:t>15.04.2019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607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143000"/>
          </a:xfrm>
        </p:spPr>
        <p:txBody>
          <a:bodyPr>
            <a:no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результате анализа работы различных потребителей электроэнергии на строительстве установлено, что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36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23528" y="1447800"/>
            <a:ext cx="8363272" cy="4572000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  <a:p>
            <a:r>
              <a:rPr lang="ru-RU" dirty="0"/>
              <a:t>- строительные машины и механизмы, а, следовательно, и их электрооборудование, далеко не всегда загружается в процессе работы до своей номинальной мощности;</a:t>
            </a:r>
          </a:p>
          <a:p>
            <a:endParaRPr lang="ru-RU" dirty="0"/>
          </a:p>
          <a:p>
            <a:r>
              <a:rPr lang="ru-RU" dirty="0"/>
              <a:t>- группы однородных механизмов (краны, сварочные аппараты, насосы, компрессоры и т. д.) работают таким образом, что максимальные их нагрузки не совпадают по времени.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300" i="1" dirty="0" smtClean="0"/>
              <a:t>Так</a:t>
            </a:r>
            <a:r>
              <a:rPr lang="ru-RU" sz="2300" i="1" dirty="0"/>
              <a:t>, например, в какой-то момент времени один из башенных кранов стройплощадки поднимает груз максимальной массы, </a:t>
            </a:r>
            <a:r>
              <a:rPr lang="ru-RU" sz="2300" i="1" dirty="0" smtClean="0"/>
              <a:t/>
            </a:r>
            <a:br>
              <a:rPr lang="ru-RU" sz="2300" i="1" dirty="0" smtClean="0"/>
            </a:br>
            <a:r>
              <a:rPr lang="ru-RU" sz="2300" i="1" dirty="0" smtClean="0"/>
              <a:t>а </a:t>
            </a:r>
            <a:r>
              <a:rPr lang="ru-RU" sz="2300" i="1" dirty="0"/>
              <a:t>другой в это время опускает свободный крюк и т. д.</a:t>
            </a:r>
          </a:p>
          <a:p>
            <a:endParaRPr lang="ru-RU" dirty="0"/>
          </a:p>
          <a:p>
            <a:pPr>
              <a:lnSpc>
                <a:spcPct val="120000"/>
              </a:lnSpc>
            </a:pPr>
            <a:r>
              <a:rPr lang="ru-RU" b="1" dirty="0" smtClean="0"/>
              <a:t>Поэтому,  </a:t>
            </a:r>
            <a:r>
              <a:rPr lang="ru-RU" b="1" dirty="0"/>
              <a:t>расчетная мощность </a:t>
            </a:r>
            <a:r>
              <a:rPr lang="ru-RU" b="1" dirty="0" err="1"/>
              <a:t>Pр</a:t>
            </a:r>
            <a:r>
              <a:rPr lang="ru-RU" b="1" dirty="0"/>
              <a:t> группы однородных потребителей электроэнергии, работающих с переменной нагрузкой, всегда меньше ее установленной мощности.</a:t>
            </a:r>
          </a:p>
        </p:txBody>
      </p:sp>
    </p:spTree>
    <p:extLst>
      <p:ext uri="{BB962C8B-B14F-4D97-AF65-F5344CB8AC3E}">
        <p14:creationId xmlns:p14="http://schemas.microsoft.com/office/powerpoint/2010/main" val="3400887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Расчетная мощность </a:t>
            </a:r>
            <a:br>
              <a:rPr lang="ru-RU" sz="3600" b="1" dirty="0" smtClean="0"/>
            </a:br>
            <a:r>
              <a:rPr lang="ru-RU" sz="3600" b="1" dirty="0" smtClean="0"/>
              <a:t> </a:t>
            </a:r>
            <a:r>
              <a:rPr lang="ru-RU" sz="3600" b="1" dirty="0"/>
              <a:t>строительной площадки </a:t>
            </a:r>
            <a:endParaRPr lang="ru-RU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37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611560" y="4437112"/>
            <a:ext cx="7772400" cy="18002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Полная расчетная </a:t>
            </a:r>
            <a:r>
              <a:rPr lang="ru-RU" dirty="0"/>
              <a:t>мощность всей строительной площадки </a:t>
            </a:r>
            <a:r>
              <a:rPr lang="ru-RU" dirty="0" err="1"/>
              <a:t>S</a:t>
            </a:r>
            <a:r>
              <a:rPr lang="ru-RU" baseline="-25000" dirty="0" err="1"/>
              <a:t>расч</a:t>
            </a:r>
            <a:r>
              <a:rPr lang="ru-RU" dirty="0"/>
              <a:t> = 70,2 </a:t>
            </a:r>
            <a:r>
              <a:rPr lang="ru-RU" dirty="0" err="1"/>
              <a:t>кВА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исходя </a:t>
            </a:r>
            <a:r>
              <a:rPr lang="ru-RU" dirty="0"/>
              <a:t>из этого значения можно выбрать мощность трансформатора понижающей трансформаторной подстанции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25" t="37083" r="13263" b="26584"/>
          <a:stretch/>
        </p:blipFill>
        <p:spPr bwMode="auto">
          <a:xfrm>
            <a:off x="755576" y="1412776"/>
            <a:ext cx="799218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791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7772400" cy="792088"/>
          </a:xfrm>
        </p:spPr>
        <p:txBody>
          <a:bodyPr>
            <a:normAutofit/>
          </a:bodyPr>
          <a:lstStyle/>
          <a:p>
            <a:r>
              <a:rPr lang="ru-RU" b="1" dirty="0"/>
              <a:t>Организационные </a:t>
            </a:r>
            <a:r>
              <a:rPr lang="ru-RU" b="1" dirty="0" smtClean="0"/>
              <a:t>мероприятия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38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 fontAlgn="base">
              <a:buNone/>
            </a:pPr>
            <a:r>
              <a:rPr lang="ru-RU" dirty="0" smtClean="0"/>
              <a:t>В </a:t>
            </a:r>
            <a:r>
              <a:rPr lang="ru-RU" dirty="0"/>
              <a:t>зависимости от расположения участка, на котором происходит строительство, осуществляется выбор способа для подвода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временного </a:t>
            </a:r>
            <a:r>
              <a:rPr lang="ru-RU" dirty="0"/>
              <a:t>электроснабжения.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/>
              <a:t>выбор вида прокладки кабеля влияют следующие моменты</a:t>
            </a:r>
            <a:r>
              <a:rPr lang="ru-RU" dirty="0" smtClean="0"/>
              <a:t>:</a:t>
            </a:r>
          </a:p>
          <a:p>
            <a:pPr marL="0" indent="0" algn="ctr" fontAlgn="base">
              <a:buNone/>
            </a:pPr>
            <a:endParaRPr lang="ru-RU" dirty="0"/>
          </a:p>
          <a:p>
            <a:pPr fontAlgn="base"/>
            <a:r>
              <a:rPr lang="ru-RU" dirty="0"/>
              <a:t>Удаленность от линии электропередач.</a:t>
            </a:r>
          </a:p>
          <a:p>
            <a:pPr fontAlgn="base"/>
            <a:r>
              <a:rPr lang="ru-RU" dirty="0"/>
              <a:t>Вид объекта: жилой дом, складские помещения или производственный цех.</a:t>
            </a:r>
          </a:p>
          <a:p>
            <a:pPr fontAlgn="base"/>
            <a:r>
              <a:rPr lang="ru-RU" dirty="0"/>
              <a:t>Расчетная мощность потребления.</a:t>
            </a:r>
          </a:p>
          <a:p>
            <a:pPr fontAlgn="base"/>
            <a:r>
              <a:rPr lang="ru-RU" dirty="0"/>
              <a:t>Выбор сети: однофазная или трехфазная.</a:t>
            </a:r>
          </a:p>
          <a:p>
            <a:pPr fontAlgn="base"/>
            <a:r>
              <a:rPr lang="ru-RU" dirty="0"/>
              <a:t>Состояние ближайшей воздушной линии электропередач.</a:t>
            </a:r>
          </a:p>
          <a:p>
            <a:pPr fontAlgn="base"/>
            <a:r>
              <a:rPr lang="ru-RU" dirty="0"/>
              <a:t>Исходя из этих вариантов выбирается лучший способ монтажа временного электроснабжения на строительной площадке. Это может быть подключение к существующим сетям или установка автономного электрогенератора. При подключении к электросети – лучше в индивидуальном порядке выяснять в электросетевой и в </a:t>
            </a:r>
            <a:r>
              <a:rPr lang="ru-RU" dirty="0" err="1"/>
              <a:t>энергосбытовой</a:t>
            </a:r>
            <a:r>
              <a:rPr lang="ru-RU" dirty="0"/>
              <a:t> организации порядок расчета и прочие условия.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451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Переоформление договора </a:t>
            </a:r>
            <a:br>
              <a:rPr lang="ru-RU" dirty="0" smtClean="0"/>
            </a:br>
            <a:r>
              <a:rPr lang="ru-RU" dirty="0" smtClean="0"/>
              <a:t>со </a:t>
            </a:r>
            <a:r>
              <a:rPr lang="ru-RU" dirty="0"/>
              <a:t>снабжающей </a:t>
            </a:r>
            <a:r>
              <a:rPr lang="ru-RU" dirty="0" smtClean="0"/>
              <a:t>организацией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39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После возведения нового объекта и, возможно, демонтажа старых построек, возникнет необходимость переоформления договора со снабжающей организацией.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Для этого нужно:</a:t>
            </a:r>
          </a:p>
          <a:p>
            <a:r>
              <a:rPr lang="ru-RU" dirty="0"/>
              <a:t>Указать расчетную потребляемую мощность.</a:t>
            </a:r>
          </a:p>
          <a:p>
            <a:r>
              <a:rPr lang="ru-RU" dirty="0"/>
              <a:t>У организации получить технические условия и точку подключения для ввода.</a:t>
            </a:r>
          </a:p>
          <a:p>
            <a:r>
              <a:rPr lang="ru-RU" dirty="0"/>
              <a:t>Заказать проектную документацию.</a:t>
            </a:r>
          </a:p>
          <a:p>
            <a:r>
              <a:rPr lang="ru-RU" dirty="0"/>
              <a:t>Проект согласовать с </a:t>
            </a:r>
            <a:r>
              <a:rPr lang="ru-RU" dirty="0" err="1"/>
              <a:t>гостехнадзором</a:t>
            </a:r>
            <a:r>
              <a:rPr lang="ru-RU" dirty="0"/>
              <a:t>.</a:t>
            </a:r>
          </a:p>
          <a:p>
            <a:r>
              <a:rPr lang="ru-RU" dirty="0"/>
              <a:t>Выполнить электромонтажные работы.</a:t>
            </a:r>
          </a:p>
          <a:p>
            <a:r>
              <a:rPr lang="ru-RU" dirty="0"/>
              <a:t>Вызвать </a:t>
            </a:r>
            <a:r>
              <a:rPr lang="ru-RU" dirty="0" err="1"/>
              <a:t>электролабораторию</a:t>
            </a:r>
            <a:r>
              <a:rPr lang="ru-RU" dirty="0"/>
              <a:t> для оценки и составления акта испытания.</a:t>
            </a:r>
          </a:p>
          <a:p>
            <a:r>
              <a:rPr lang="ru-RU" dirty="0"/>
              <a:t>Заключить договор с </a:t>
            </a:r>
            <a:r>
              <a:rPr lang="ru-RU" dirty="0" err="1"/>
              <a:t>энергосбытом</a:t>
            </a:r>
            <a:r>
              <a:rPr lang="ru-RU" dirty="0"/>
              <a:t>, сдать в эксплуатацию объект.</a:t>
            </a:r>
          </a:p>
        </p:txBody>
      </p:sp>
    </p:spTree>
    <p:extLst>
      <p:ext uri="{BB962C8B-B14F-4D97-AF65-F5344CB8AC3E}">
        <p14:creationId xmlns:p14="http://schemas.microsoft.com/office/powerpoint/2010/main" val="2668625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13244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 качестве исходных данных для проектирования временного электроснабжения </a:t>
            </a:r>
            <a:r>
              <a:rPr lang="ru-RU" sz="2800" b="1" dirty="0" smtClean="0">
                <a:solidFill>
                  <a:schemeClr val="tx1"/>
                </a:solidFill>
              </a:rPr>
              <a:t>принимается: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2060848"/>
            <a:ext cx="7772400" cy="457200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b="1" dirty="0"/>
              <a:t>Номенклатура</a:t>
            </a:r>
            <a:r>
              <a:rPr lang="ru-RU" dirty="0"/>
              <a:t>, объёмы работ и сроки их выполнения;</a:t>
            </a:r>
          </a:p>
          <a:p>
            <a:r>
              <a:rPr lang="ru-RU" dirty="0" smtClean="0"/>
              <a:t> </a:t>
            </a:r>
            <a:r>
              <a:rPr lang="ru-RU" b="1" dirty="0"/>
              <a:t>Наименование</a:t>
            </a:r>
            <a:r>
              <a:rPr lang="ru-RU" dirty="0"/>
              <a:t> строительных машин и механизмов и время их работы;</a:t>
            </a:r>
          </a:p>
          <a:p>
            <a:r>
              <a:rPr lang="ru-RU" dirty="0" smtClean="0"/>
              <a:t> </a:t>
            </a:r>
            <a:r>
              <a:rPr lang="ru-RU" b="1" dirty="0"/>
              <a:t>Номенклатура и площади временных зданий </a:t>
            </a:r>
            <a:r>
              <a:rPr lang="ru-RU" dirty="0"/>
              <a:t>и сооружений, протяженность дорог и площадь территории строительства;</a:t>
            </a:r>
          </a:p>
          <a:p>
            <a:r>
              <a:rPr lang="ru-RU" dirty="0" smtClean="0"/>
              <a:t> </a:t>
            </a:r>
            <a:r>
              <a:rPr lang="ru-RU" b="1" dirty="0" smtClean="0"/>
              <a:t>Количество рабочих мест </a:t>
            </a:r>
            <a:br>
              <a:rPr lang="ru-RU" b="1" dirty="0" smtClean="0"/>
            </a:br>
            <a:r>
              <a:rPr lang="ru-RU" dirty="0" smtClean="0"/>
              <a:t>производства </a:t>
            </a:r>
            <a:r>
              <a:rPr lang="ru-RU" dirty="0"/>
              <a:t>работ и смен работы.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104D-6FB1-4E25-9F2F-DE3CA147E2B7}" type="datetime1">
              <a:rPr lang="ru-RU" smtClean="0"/>
              <a:t>15.04.2019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9304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Технические </a:t>
            </a:r>
            <a:r>
              <a:rPr lang="ru-RU" b="1" dirty="0" smtClean="0"/>
              <a:t>мероприятия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40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ru-RU" dirty="0" smtClean="0"/>
              <a:t>После </a:t>
            </a:r>
            <a:r>
              <a:rPr lang="ru-RU" dirty="0"/>
              <a:t>решения всех организационных вопросов и выбора схемы временного электроснабжения на строительной площадке определяют место для установки щита ввода на стойке или опоре</a:t>
            </a:r>
            <a:r>
              <a:rPr lang="ru-RU" dirty="0" smtClean="0"/>
              <a:t>.</a:t>
            </a:r>
          </a:p>
          <a:p>
            <a:pPr fontAlgn="base"/>
            <a:r>
              <a:rPr lang="ru-RU" dirty="0" smtClean="0"/>
              <a:t> </a:t>
            </a:r>
            <a:r>
              <a:rPr lang="ru-RU" dirty="0"/>
              <a:t>Также устанавливают дополнительную опору в случае отдаления участка от линии электропередач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более </a:t>
            </a:r>
            <a:r>
              <a:rPr lang="ru-RU" dirty="0"/>
              <a:t>чем на 25 метров (см. </a:t>
            </a:r>
            <a:r>
              <a:rPr lang="ru-RU" u="sng" dirty="0">
                <a:hlinkClick r:id="rId2"/>
              </a:rPr>
              <a:t>главу 2.4. ПУЭ</a:t>
            </a:r>
            <a:r>
              <a:rPr lang="ru-RU" dirty="0"/>
              <a:t>, п. 2.4.12</a:t>
            </a:r>
            <a:r>
              <a:rPr lang="ru-RU" dirty="0" smtClean="0"/>
              <a:t>.).</a:t>
            </a:r>
          </a:p>
          <a:p>
            <a:pPr fontAlgn="base"/>
            <a:r>
              <a:rPr lang="ru-RU" dirty="0" smtClean="0"/>
              <a:t> </a:t>
            </a:r>
            <a:r>
              <a:rPr lang="ru-RU" dirty="0"/>
              <a:t>Но это значение может отличаться и в меньшую сторону согласно ПУЭ главе 2.4. п. 2.4.19. </a:t>
            </a:r>
            <a:endParaRPr lang="ru-RU" dirty="0" smtClean="0"/>
          </a:p>
          <a:p>
            <a:pPr fontAlgn="base"/>
            <a:r>
              <a:rPr lang="ru-RU" dirty="0" smtClean="0"/>
              <a:t>По </a:t>
            </a:r>
            <a:r>
              <a:rPr lang="ru-RU" dirty="0"/>
              <a:t>правилам щит ввода устанавливается на границе или территории заявителя. От вводного ящика уже производится разметка кабельных трасс или опор электропередач к месту проведения работ, силовых и осветительных сетей</a:t>
            </a:r>
            <a:r>
              <a:rPr lang="ru-RU" dirty="0" smtClean="0"/>
              <a:t>.</a:t>
            </a:r>
          </a:p>
          <a:p>
            <a:pPr fontAlgn="base"/>
            <a:r>
              <a:rPr lang="ru-RU" dirty="0"/>
              <a:t> Для оптимального распределения мощности по строительному участку силовые провода подводят к подъемным механизмам, к участку приготовления бетона, участку деревообработки, месту произведения сварных работ.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380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Присоединение потребителей 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41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1011649" y="4869160"/>
            <a:ext cx="7772400" cy="1726704"/>
          </a:xfrm>
        </p:spPr>
        <p:txBody>
          <a:bodyPr/>
          <a:lstStyle/>
          <a:p>
            <a:r>
              <a:rPr lang="ru-RU" dirty="0"/>
              <a:t>Присоединение потребителей к трансформаторной подстанции производят через инвентарные вводные ящики на напряжения 380/220 и 220/127 В.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626832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095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Наружный ввод</a:t>
            </a:r>
            <a:br>
              <a:rPr lang="ru-RU" dirty="0"/>
            </a:b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42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755576" y="1124744"/>
            <a:ext cx="7931224" cy="489505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Прибор </a:t>
            </a:r>
            <a:r>
              <a:rPr lang="ru-RU" dirty="0"/>
              <a:t>учета и аппараты защиты, такие как автоматический выключатель, УЗО должны находиться в герметичном боксе, препятствующему попаданию влаги и посторонних предметов. Также необходимо организовать устройство заземления, заземлить щиток и сделать повторное заземление нуля от ВЛЭП (ПУЭ глава 1.7. п 1.7.61.), организовать систему TN-C-S (ПУЭ глава 7.1. п. 7.1.13). Не забудьте предпринять все меры безопасности для производства работ.</a:t>
            </a:r>
          </a:p>
          <a:p>
            <a:endParaRPr lang="ru-RU" dirty="0"/>
          </a:p>
          <a:p>
            <a:r>
              <a:rPr lang="ru-RU" dirty="0"/>
              <a:t>Прокладка кабелей возможна как в траншеях, в местах которых он не будет испытывать нагрузок от проезжающих по нему техники, так и путем подвеса на тросу на безопасной высоте. </a:t>
            </a:r>
            <a:endParaRPr lang="ru-RU" dirty="0" smtClean="0"/>
          </a:p>
          <a:p>
            <a:r>
              <a:rPr lang="ru-RU" dirty="0" smtClean="0"/>
              <a:t>Рекомендуется </a:t>
            </a:r>
            <a:r>
              <a:rPr lang="ru-RU" dirty="0"/>
              <a:t>изучить технологию монтажа тросовой электропроводки </a:t>
            </a:r>
          </a:p>
        </p:txBody>
      </p:sp>
    </p:spTree>
    <p:extLst>
      <p:ext uri="{BB962C8B-B14F-4D97-AF65-F5344CB8AC3E}">
        <p14:creationId xmlns:p14="http://schemas.microsoft.com/office/powerpoint/2010/main" val="1151907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Меры безопасности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43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fontAlgn="base"/>
            <a:r>
              <a:rPr lang="ru-RU" dirty="0" smtClean="0"/>
              <a:t>Стройка </a:t>
            </a:r>
            <a:r>
              <a:rPr lang="ru-RU" dirty="0"/>
              <a:t>— это всегда движение и перемещение, в результате чего могут возникнуть непредвиденные риски. Поэтому предъявляются особые требования к временному электроснабжению, поскольку присутствует такой фактор, как неблагоприятное воздействие атмосферы на элементы электроустановок и их части. </a:t>
            </a:r>
            <a:endParaRPr lang="ru-RU" dirty="0" smtClean="0"/>
          </a:p>
          <a:p>
            <a:pPr fontAlgn="base"/>
            <a:r>
              <a:rPr lang="ru-RU" dirty="0" smtClean="0"/>
              <a:t>Смежные </a:t>
            </a:r>
            <a:r>
              <a:rPr lang="ru-RU" dirty="0"/>
              <a:t>рабочие с низкой группой допуска, или без квалификации, наличие горючих и едких материалов на стройке, отсутствие заземления и элементов уравнивания потенциалов у электроприборов.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1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 работе в условиях повышенной влажности 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44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95536" y="1447800"/>
            <a:ext cx="8291264" cy="45720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нужно </a:t>
            </a:r>
            <a:r>
              <a:rPr lang="ru-RU" dirty="0"/>
              <a:t>следовать действующим правилам ПУЭ 1.7.50-53, предписывающим выполнять защиту установкой УЗО,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 </a:t>
            </a:r>
            <a:r>
              <a:rPr lang="ru-RU" dirty="0"/>
              <a:t>косвенном прикосновении в случаях, если напряжение превышает 50 Вольт переменного тока и 120 постоянного.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Также </a:t>
            </a:r>
            <a:r>
              <a:rPr lang="ru-RU" dirty="0"/>
              <a:t>для повышения безопасности персонала работающих с электроинструментом, нужно использовать разделительные трансформаторы с системой уравнивания потенциалов, объединяющей все открытые корпуса с помощью защитных разъемов в розетке.</a:t>
            </a:r>
          </a:p>
          <a:p>
            <a:endParaRPr lang="ru-RU" dirty="0"/>
          </a:p>
          <a:p>
            <a:r>
              <a:rPr lang="ru-RU" dirty="0"/>
              <a:t>При освещении объекта, светильники выбирают с классом защитой IP54, для установки на открытом воздухе. </a:t>
            </a:r>
          </a:p>
        </p:txBody>
      </p:sp>
    </p:spTree>
    <p:extLst>
      <p:ext uri="{BB962C8B-B14F-4D97-AF65-F5344CB8AC3E}">
        <p14:creationId xmlns:p14="http://schemas.microsoft.com/office/powerpoint/2010/main" val="40119009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836712"/>
            <a:ext cx="3312368" cy="187707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низковольтного </a:t>
            </a:r>
            <a:r>
              <a:rPr lang="ru-RU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электроснабжения 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45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467544" y="3430488"/>
            <a:ext cx="8147248" cy="302284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Система электроснабжения стройплощадки состоит из </a:t>
            </a:r>
            <a:r>
              <a:rPr lang="ru-RU" b="1" dirty="0"/>
              <a:t>пяти</a:t>
            </a:r>
            <a:r>
              <a:rPr lang="ru-RU" dirty="0"/>
              <a:t> </a:t>
            </a:r>
            <a:r>
              <a:rPr lang="ru-RU" b="1" dirty="0"/>
              <a:t>распределительных пунктов (РП) </a:t>
            </a:r>
            <a:r>
              <a:rPr lang="ru-RU" dirty="0"/>
              <a:t>типа ПР85, получающих питание </a:t>
            </a:r>
            <a:br>
              <a:rPr lang="ru-RU" dirty="0"/>
            </a:br>
            <a:r>
              <a:rPr lang="ru-RU" dirty="0" smtClean="0"/>
              <a:t>от </a:t>
            </a:r>
            <a:r>
              <a:rPr lang="ru-RU" dirty="0"/>
              <a:t>шин распределительного устройства 0,4 </a:t>
            </a:r>
            <a:r>
              <a:rPr lang="ru-RU" dirty="0" err="1"/>
              <a:t>кВ</a:t>
            </a:r>
            <a:r>
              <a:rPr lang="ru-RU" dirty="0"/>
              <a:t> ТП. </a:t>
            </a:r>
            <a:endParaRPr lang="ru-RU" dirty="0" smtClean="0"/>
          </a:p>
          <a:p>
            <a:r>
              <a:rPr lang="ru-RU" b="1" dirty="0" smtClean="0"/>
              <a:t>Три</a:t>
            </a:r>
            <a:r>
              <a:rPr lang="ru-RU" dirty="0" smtClean="0"/>
              <a:t> </a:t>
            </a:r>
            <a:r>
              <a:rPr lang="ru-RU" dirty="0"/>
              <a:t>распределительных пункта имеют навесное исполнение, </a:t>
            </a:r>
            <a:endParaRPr lang="ru-RU" dirty="0" smtClean="0"/>
          </a:p>
          <a:p>
            <a:r>
              <a:rPr lang="ru-RU" b="1" dirty="0" smtClean="0"/>
              <a:t>два</a:t>
            </a:r>
            <a:r>
              <a:rPr lang="ru-RU" dirty="0"/>
              <a:t>, устанавливаемых в строящемся здании, </a:t>
            </a:r>
            <a:r>
              <a:rPr lang="ru-RU" dirty="0" smtClean="0"/>
              <a:t>напольное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Все </a:t>
            </a:r>
            <a:r>
              <a:rPr lang="ru-RU" dirty="0"/>
              <a:t>РП оснащены трех- и однополюсными (для осветительных установок) автоматическими выключателями серии ВА.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Каждый </a:t>
            </a:r>
            <a:r>
              <a:rPr lang="ru-RU" dirty="0"/>
              <a:t>из РП питает от 3 до 8 силовых </a:t>
            </a:r>
            <a:r>
              <a:rPr lang="ru-RU" dirty="0" err="1"/>
              <a:t>электроприёмников</a:t>
            </a:r>
            <a:r>
              <a:rPr lang="ru-RU" dirty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Прокладка </a:t>
            </a:r>
            <a:r>
              <a:rPr lang="ru-RU" b="1" dirty="0"/>
              <a:t>кабелей </a:t>
            </a:r>
            <a:r>
              <a:rPr lang="ru-RU" dirty="0"/>
              <a:t>к РП и отдельным приемникам выполняется </a:t>
            </a:r>
            <a:r>
              <a:rPr lang="ru-RU" b="1" dirty="0"/>
              <a:t>открытой</a:t>
            </a:r>
            <a:r>
              <a:rPr lang="ru-RU" dirty="0"/>
              <a:t>, поэтому приняты кабели </a:t>
            </a:r>
            <a:r>
              <a:rPr lang="ru-RU" dirty="0" err="1"/>
              <a:t>АВБбШв</a:t>
            </a:r>
            <a:r>
              <a:rPr lang="ru-RU" dirty="0"/>
              <a:t> с поливинилхлоридной изоляцией и защитным покровом из стальных лент в поливинилхлоридном шланге.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6632"/>
            <a:ext cx="5695831" cy="330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5292080" y="198884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020272" y="177043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26306" y="646208"/>
            <a:ext cx="108012" cy="14401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316416" y="1770431"/>
            <a:ext cx="108012" cy="14401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07904" y="2348880"/>
            <a:ext cx="216024" cy="720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32440" y="790224"/>
            <a:ext cx="180020" cy="1440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125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Потребители электроэнергии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определяются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основании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447800"/>
            <a:ext cx="8219256" cy="5221560"/>
          </a:xfrm>
        </p:spPr>
        <p:txBody>
          <a:bodyPr>
            <a:normAutofit/>
          </a:bodyPr>
          <a:lstStyle/>
          <a:p>
            <a:r>
              <a:rPr lang="ru-RU" b="1" dirty="0" smtClean="0"/>
              <a:t>Календарного плана </a:t>
            </a:r>
            <a:r>
              <a:rPr lang="ru-RU" dirty="0"/>
              <a:t>производства </a:t>
            </a:r>
            <a:r>
              <a:rPr lang="ru-RU" dirty="0" smtClean="0"/>
              <a:t>работ (ППР), </a:t>
            </a:r>
            <a:endParaRPr lang="en-US" dirty="0" smtClean="0"/>
          </a:p>
          <a:p>
            <a:r>
              <a:rPr lang="ru-RU" b="1" dirty="0" smtClean="0"/>
              <a:t>графика </a:t>
            </a:r>
            <a:r>
              <a:rPr lang="ru-RU" b="1" dirty="0"/>
              <a:t>работы машин </a:t>
            </a:r>
            <a:endParaRPr lang="en-US" b="1" dirty="0" smtClean="0"/>
          </a:p>
          <a:p>
            <a:r>
              <a:rPr lang="ru-RU" dirty="0" smtClean="0"/>
              <a:t>и </a:t>
            </a:r>
            <a:r>
              <a:rPr lang="ru-RU" b="1" dirty="0" err="1"/>
              <a:t>стройгенплана</a:t>
            </a:r>
            <a:r>
              <a:rPr lang="ru-RU" dirty="0"/>
              <a:t> в период максимального потребления электроэнергии на объекте. </a:t>
            </a:r>
            <a:endParaRPr lang="en-US" dirty="0" smtClean="0"/>
          </a:p>
          <a:p>
            <a:pPr marL="0" indent="0">
              <a:buNone/>
            </a:pPr>
            <a:r>
              <a:rPr lang="ru-RU" sz="1800" b="1" dirty="0" smtClean="0"/>
              <a:t>Потребителями </a:t>
            </a:r>
            <a:r>
              <a:rPr lang="ru-RU" sz="1800" b="1" dirty="0"/>
              <a:t>электроэнергии на строительной площадке являются </a:t>
            </a:r>
            <a:endParaRPr lang="en-US" sz="1800" b="1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машины </a:t>
            </a:r>
            <a:r>
              <a:rPr lang="ru-RU" dirty="0"/>
              <a:t>и механизмы, </a:t>
            </a:r>
            <a:r>
              <a:rPr lang="ru-RU" dirty="0" smtClean="0"/>
              <a:t>электроинструменты</a:t>
            </a:r>
            <a:r>
              <a:rPr lang="ru-RU" dirty="0"/>
              <a:t>, участвующие в производственном процессе;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работы</a:t>
            </a:r>
            <a:r>
              <a:rPr lang="ru-RU" dirty="0"/>
              <a:t>, связанные с технологическим процессом (</a:t>
            </a:r>
            <a:r>
              <a:rPr lang="ru-RU" dirty="0" err="1"/>
              <a:t>электропрогрев</a:t>
            </a:r>
            <a:r>
              <a:rPr lang="ru-RU" dirty="0"/>
              <a:t> бетона, кирпичной кладки, отогрев грунта, электросварка и т.д.),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а </a:t>
            </a:r>
            <a:r>
              <a:rPr lang="ru-RU" dirty="0"/>
              <a:t>также осветительная арматура, приборы для внутреннего и внешнего освещения.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440CA-BE64-4D5C-9D00-C47637A84E6D}" type="datetime1">
              <a:rPr lang="ru-RU" smtClean="0"/>
              <a:t>15.04.2019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70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Порядок проектирования временного электроснабжения строительства</a:t>
            </a:r>
            <a:r>
              <a:rPr lang="ru-RU" sz="3600" dirty="0" smtClean="0"/>
              <a:t>: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E912-C977-4C27-A1A3-5CC320F60A7A}" type="datetime1">
              <a:rPr lang="ru-RU" smtClean="0"/>
              <a:t>15.04.2019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6</a:t>
            </a:fld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29947002"/>
              </p:ext>
            </p:extLst>
          </p:nvPr>
        </p:nvGraphicFramePr>
        <p:xfrm>
          <a:off x="610796" y="1700808"/>
          <a:ext cx="8076004" cy="4490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5463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794" y="116632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Расчёт мощности источников электроснабжения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447800"/>
            <a:ext cx="8363272" cy="5293568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производится </a:t>
            </a:r>
            <a:r>
              <a:rPr lang="ru-RU" sz="1800" dirty="0"/>
              <a:t>для случая максимального потребления электроэнергии одновременно по всем потребителям на стройплощадке по формуле</a:t>
            </a:r>
            <a:r>
              <a:rPr lang="ru-RU" sz="1800" dirty="0" smtClean="0"/>
              <a:t>:</a:t>
            </a:r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pPr marL="363538" indent="-363538">
              <a:buNone/>
            </a:pPr>
            <a:endParaRPr lang="en-US" sz="1800" dirty="0" smtClean="0"/>
          </a:p>
          <a:p>
            <a:pPr marL="363538" indent="-363538">
              <a:buNone/>
            </a:pPr>
            <a:endParaRPr lang="en-US" sz="1800" dirty="0"/>
          </a:p>
          <a:p>
            <a:pPr marL="363538" indent="-363538">
              <a:buNone/>
            </a:pPr>
            <a:r>
              <a:rPr lang="ru-RU" sz="1800" dirty="0" smtClean="0"/>
              <a:t>где </a:t>
            </a:r>
            <a:r>
              <a:rPr lang="ru-RU" sz="1800" dirty="0"/>
              <a:t>Р - потребная мощность электроустановки или трансформатора, </a:t>
            </a:r>
            <a:r>
              <a:rPr lang="ru-RU" sz="1800" dirty="0" err="1"/>
              <a:t>кВ·А</a:t>
            </a:r>
            <a:r>
              <a:rPr lang="ru-RU" sz="1800" dirty="0"/>
              <a:t>;</a:t>
            </a:r>
          </a:p>
          <a:p>
            <a:pPr marL="0" indent="452438">
              <a:buNone/>
            </a:pPr>
            <a:r>
              <a:rPr lang="ru-RU" sz="1800" dirty="0"/>
              <a:t>1,1 - коэффициент, учитывающий потери мощности в сети;</a:t>
            </a:r>
          </a:p>
          <a:p>
            <a:pPr marL="0" indent="452438">
              <a:buNone/>
            </a:pPr>
            <a:r>
              <a:rPr lang="ru-RU" sz="1800" dirty="0" err="1"/>
              <a:t>Р</a:t>
            </a:r>
            <a:r>
              <a:rPr lang="ru-RU" sz="1800" baseline="-25000" dirty="0" err="1"/>
              <a:t>с</a:t>
            </a:r>
            <a:r>
              <a:rPr lang="ru-RU" sz="1800" dirty="0"/>
              <a:t> - потребная мощность, кВт, на машины и установки;</a:t>
            </a:r>
          </a:p>
          <a:p>
            <a:pPr marL="0" indent="452438">
              <a:buNone/>
            </a:pPr>
            <a:r>
              <a:rPr lang="ru-RU" sz="1800" dirty="0" err="1"/>
              <a:t>Р</a:t>
            </a:r>
            <a:r>
              <a:rPr lang="ru-RU" sz="1800" i="1" dirty="0" err="1"/>
              <a:t>т</a:t>
            </a:r>
            <a:r>
              <a:rPr lang="ru-RU" sz="1800" dirty="0"/>
              <a:t> - потребная мощность, кВт, на технологические нужды;</a:t>
            </a:r>
          </a:p>
          <a:p>
            <a:pPr marL="0" indent="452438">
              <a:buNone/>
            </a:pPr>
            <a:r>
              <a:rPr lang="ru-RU" sz="1800" dirty="0" err="1"/>
              <a:t>Р</a:t>
            </a:r>
            <a:r>
              <a:rPr lang="ru-RU" sz="1800" i="1" dirty="0" err="1"/>
              <a:t>в.о</a:t>
            </a:r>
            <a:r>
              <a:rPr lang="ru-RU" sz="1800" i="1" dirty="0"/>
              <a:t>.</a:t>
            </a:r>
            <a:r>
              <a:rPr lang="ru-RU" sz="1800" dirty="0"/>
              <a:t> - потребная мощность, кВт, для внутреннего освещения, определяется умножением удельной мощности на 1 м</a:t>
            </a:r>
            <a:r>
              <a:rPr lang="ru-RU" sz="1800" baseline="30000" dirty="0"/>
              <a:t>2</a:t>
            </a:r>
            <a:r>
              <a:rPr lang="ru-RU" sz="1800" dirty="0"/>
              <a:t> площади помещения на общую освещаемую площадь согласно генплану;</a:t>
            </a:r>
          </a:p>
          <a:p>
            <a:pPr marL="0" indent="452438">
              <a:buNone/>
            </a:pPr>
            <a:r>
              <a:rPr lang="ru-RU" sz="1800" dirty="0" err="1"/>
              <a:t>Р</a:t>
            </a:r>
            <a:r>
              <a:rPr lang="ru-RU" sz="1800" i="1" dirty="0" err="1"/>
              <a:t>н.о</a:t>
            </a:r>
            <a:r>
              <a:rPr lang="ru-RU" sz="1800" i="1" dirty="0"/>
              <a:t>.</a:t>
            </a:r>
            <a:r>
              <a:rPr lang="ru-RU" sz="1800" dirty="0"/>
              <a:t> - потребная мощность, кВт, для наружного освещения;</a:t>
            </a:r>
          </a:p>
          <a:p>
            <a:pPr marL="0" indent="452438">
              <a:buNone/>
            </a:pPr>
            <a:r>
              <a:rPr lang="ru-RU" sz="1800" dirty="0"/>
              <a:t>К</a:t>
            </a:r>
            <a:r>
              <a:rPr lang="ru-RU" sz="1800" i="1" dirty="0"/>
              <a:t>1</a:t>
            </a:r>
            <a:r>
              <a:rPr lang="ru-RU" sz="1800" dirty="0"/>
              <a:t>, К</a:t>
            </a:r>
            <a:r>
              <a:rPr lang="ru-RU" sz="1800" i="1" dirty="0"/>
              <a:t>2</a:t>
            </a:r>
            <a:r>
              <a:rPr lang="ru-RU" sz="1800" dirty="0"/>
              <a:t>, К</a:t>
            </a:r>
            <a:r>
              <a:rPr lang="ru-RU" sz="1800" i="1" dirty="0"/>
              <a:t>3</a:t>
            </a:r>
            <a:r>
              <a:rPr lang="ru-RU" sz="1800" dirty="0"/>
              <a:t>, К</a:t>
            </a:r>
            <a:r>
              <a:rPr lang="ru-RU" sz="1800" i="1" dirty="0"/>
              <a:t>4</a:t>
            </a:r>
            <a:r>
              <a:rPr lang="ru-RU" sz="1800" dirty="0"/>
              <a:t> - коэффициенты спроса, зависящие от числа потребителей;</a:t>
            </a:r>
          </a:p>
          <a:p>
            <a:pPr marL="0" indent="452438">
              <a:buNone/>
            </a:pPr>
            <a:r>
              <a:rPr lang="ru-RU" sz="1800" i="1" dirty="0" err="1"/>
              <a:t>cos</a:t>
            </a:r>
            <a:r>
              <a:rPr lang="ru-RU" sz="1800" dirty="0"/>
              <a:t> - коэффициент мощности, зависящий от характера, количества и нагрузки потребителей силовой энергии</a:t>
            </a:r>
          </a:p>
          <a:p>
            <a:pPr marL="0" indent="452438"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848"/>
            <a:ext cx="7592485" cy="1171739"/>
          </a:xfrm>
          <a:prstGeom prst="rect">
            <a:avLst/>
          </a:prstGeo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5CD1-EEA6-475D-BFC7-473E1A3A62A0}" type="datetime1">
              <a:rPr lang="ru-RU" smtClean="0"/>
              <a:t>15.04.2019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604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Учитывая все потребности электроэнергии, подбирают мощность и тип трансформаторов.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46304" y="1447800"/>
            <a:ext cx="8818184" cy="54102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Наиболее </a:t>
            </a:r>
            <a:r>
              <a:rPr lang="ru-RU" dirty="0"/>
              <a:t>экономичным способом удовлетворения потребности в электроэнергии является получение ее от районных сетей высокого напряжения.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этом случае в подготовительный период строительства </a:t>
            </a:r>
            <a:r>
              <a:rPr lang="ru-RU" b="1" dirty="0"/>
              <a:t>сооружаются ответвление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от </a:t>
            </a:r>
            <a:r>
              <a:rPr lang="ru-RU" b="1" dirty="0"/>
              <a:t>районной высоковольтной сети и трансформаторная подстанция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/>
              <a:t>отсутствии районных высоковольтных сетей и невозможности получения электроэнергии от электростанций промышленных предприятий, расположенных поблизости от строительной площадки, прибегают к установке временных стационарных или передвижных </a:t>
            </a:r>
            <a:r>
              <a:rPr lang="ru-RU" dirty="0" smtClean="0"/>
              <a:t>электростанций</a:t>
            </a:r>
            <a:r>
              <a:rPr lang="ru-RU" dirty="0"/>
              <a:t> </a:t>
            </a:r>
            <a:r>
              <a:rPr lang="ru-RU" dirty="0" smtClean="0"/>
              <a:t>(например, </a:t>
            </a:r>
            <a:r>
              <a:rPr lang="ru-RU" i="1" dirty="0" smtClean="0"/>
              <a:t>локомобильные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i="1" dirty="0"/>
              <a:t>дизельные электростанции </a:t>
            </a:r>
            <a:r>
              <a:rPr lang="ru-RU" dirty="0"/>
              <a:t>мощностью от 38 до 350 л. с., а также </a:t>
            </a:r>
            <a:r>
              <a:rPr lang="ru-RU" i="1" dirty="0" smtClean="0"/>
              <a:t>энергопо</a:t>
            </a:r>
            <a:r>
              <a:rPr lang="ru-RU" i="1" dirty="0"/>
              <a:t>езда</a:t>
            </a:r>
            <a:r>
              <a:rPr lang="ru-RU" dirty="0"/>
              <a:t>, представляющие собой мощные передвижные тепловые электростанции,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монтируемые </a:t>
            </a:r>
            <a:r>
              <a:rPr lang="ru-RU" dirty="0"/>
              <a:t>в 8-12 </a:t>
            </a:r>
            <a:r>
              <a:rPr lang="ru-RU" dirty="0" smtClean="0"/>
              <a:t>вагонах.</a:t>
            </a:r>
            <a:endParaRPr lang="ru-RU" dirty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082D-1CB5-43B8-86CB-5FCC0F9706F5}" type="datetime1">
              <a:rPr lang="ru-RU" smtClean="0"/>
              <a:t>15.04.2019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электроснабжения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4954-FB89-4814-985D-1A636491FD47}" type="datetime1">
              <a:rPr lang="ru-RU" smtClean="0"/>
              <a:t>15.04.2019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D119-1600-424A-AB29-788CEEAA7A13}" type="slidenum">
              <a:rPr lang="ru-RU" smtClean="0"/>
              <a:t>9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https://ds04.infourok.ru/uploads/ex/12cb/0019dc5a-2372d688/img1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4"/>
          <a:stretch/>
        </p:blipFill>
        <p:spPr bwMode="auto">
          <a:xfrm>
            <a:off x="603504" y="1472555"/>
            <a:ext cx="7836363" cy="4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0777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473</TotalTime>
  <Words>1709</Words>
  <Application>Microsoft Office PowerPoint</Application>
  <PresentationFormat>Экран (4:3)</PresentationFormat>
  <Paragraphs>305</Paragraphs>
  <Slides>45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Calibri</vt:lpstr>
      <vt:lpstr>Cambria</vt:lpstr>
      <vt:lpstr>Franklin Gothic Book</vt:lpstr>
      <vt:lpstr>Perpetua</vt:lpstr>
      <vt:lpstr>Wingdings 2</vt:lpstr>
      <vt:lpstr>Справедливость</vt:lpstr>
      <vt:lpstr>Электроснабжение  строительных площадок</vt:lpstr>
      <vt:lpstr>Расходы на электроэнергию </vt:lpstr>
      <vt:lpstr>Презентация PowerPoint</vt:lpstr>
      <vt:lpstr>В качестве исходных данных для проектирования временного электроснабжения принимается:</vt:lpstr>
      <vt:lpstr>Потребители электроэнергии определяются на основании  </vt:lpstr>
      <vt:lpstr>Порядок проектирования временного электроснабжения строительства:</vt:lpstr>
      <vt:lpstr>Расчёт мощности источников электроснабжения </vt:lpstr>
      <vt:lpstr>Учитывая все потребности электроэнергии, подбирают мощность и тип трансформаторов.</vt:lpstr>
      <vt:lpstr>Источники электроснабжения</vt:lpstr>
      <vt:lpstr>ИСТОЧНИКИ ЭЛЕКТРОСНАБЖЕНИЯ</vt:lpstr>
      <vt:lpstr>Все потребители электроэнергии делятся на три категории</vt:lpstr>
      <vt:lpstr>Электроснабжение различных категорий потребителей на стройплощадке</vt:lpstr>
      <vt:lpstr>Электроснабжение строительной площадки</vt:lpstr>
      <vt:lpstr>ИСТОЧНИКИ ЭЛЕКТРОСНАБЖЕНИЯ</vt:lpstr>
      <vt:lpstr>Проектирование сети временного электроснабжения </vt:lpstr>
      <vt:lpstr>При выборе места установки трансформаторной подстанции</vt:lpstr>
      <vt:lpstr>Внешнее электроснабжение стройплощадки</vt:lpstr>
      <vt:lpstr>Системы электроснабжения  объектов строительства</vt:lpstr>
      <vt:lpstr>Временное электроснабжение стройплощадки. Однолинейная схема</vt:lpstr>
      <vt:lpstr>Классификация сетей временного электроснабжения:</vt:lpstr>
      <vt:lpstr>1, 2    На строительных площадках используют </vt:lpstr>
      <vt:lpstr>Схемы электроснабжения</vt:lpstr>
      <vt:lpstr>Схемы подключения потребителей  на строительной площадке к источникам питания</vt:lpstr>
      <vt:lpstr>Прокладка линий электроснабжения  для внешних пользователей на стройплощадке</vt:lpstr>
      <vt:lpstr>Прокладка линий электроснабжения  для внешних пользователей на стройплощадке</vt:lpstr>
      <vt:lpstr>Прокладка линий электроснабжения  для внешних пользователей на стройплощадке</vt:lpstr>
      <vt:lpstr>Прокладка линий электроснабжения  для внешних пользователей на стройплощадке</vt:lpstr>
      <vt:lpstr>Выбор сечения кабелей, питающих электропотребителей строительной площадки</vt:lpstr>
      <vt:lpstr>Прокладка временных сетей  внутри строящегося здания</vt:lpstr>
      <vt:lpstr>Определения схемы внутреннего электроснабжения </vt:lpstr>
      <vt:lpstr>Расчет производится  в определенной последовательности.</vt:lpstr>
      <vt:lpstr>Презентация PowerPoint</vt:lpstr>
      <vt:lpstr>Электроосвещение территории строительства</vt:lpstr>
      <vt:lpstr>Временное электроснабжение строительной площадки</vt:lpstr>
      <vt:lpstr>Презентация PowerPoint</vt:lpstr>
      <vt:lpstr>В результате анализа работы различных потребителей электроэнергии на строительстве установлено, что:</vt:lpstr>
      <vt:lpstr>Расчетная мощность   строительной площадки </vt:lpstr>
      <vt:lpstr>Организационные мероприятия</vt:lpstr>
      <vt:lpstr>Переоформление договора  со снабжающей организацией</vt:lpstr>
      <vt:lpstr>Технические мероприятия</vt:lpstr>
      <vt:lpstr>Присоединение потребителей </vt:lpstr>
      <vt:lpstr>Наружный ввод </vt:lpstr>
      <vt:lpstr>Меры безопасности </vt:lpstr>
      <vt:lpstr>При работе в условиях повышенной влажности </vt:lpstr>
      <vt:lpstr>Система низковольтного электроснабжения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Электроснабжение строительных площадок</dc:title>
  <dc:creator>Admin</dc:creator>
  <cp:lastModifiedBy>User</cp:lastModifiedBy>
  <cp:revision>36</cp:revision>
  <dcterms:created xsi:type="dcterms:W3CDTF">2019-04-14T06:44:12Z</dcterms:created>
  <dcterms:modified xsi:type="dcterms:W3CDTF">2019-04-15T10:58:56Z</dcterms:modified>
</cp:coreProperties>
</file>