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3"/>
  </p:notesMasterIdLst>
  <p:sldIdLst>
    <p:sldId id="323" r:id="rId2"/>
    <p:sldId id="324" r:id="rId3"/>
    <p:sldId id="325" r:id="rId4"/>
    <p:sldId id="326" r:id="rId5"/>
    <p:sldId id="327" r:id="rId6"/>
    <p:sldId id="322" r:id="rId7"/>
    <p:sldId id="258" r:id="rId8"/>
    <p:sldId id="328" r:id="rId9"/>
    <p:sldId id="267" r:id="rId10"/>
    <p:sldId id="265" r:id="rId11"/>
    <p:sldId id="261" r:id="rId12"/>
    <p:sldId id="269" r:id="rId13"/>
    <p:sldId id="262" r:id="rId14"/>
    <p:sldId id="273" r:id="rId15"/>
    <p:sldId id="272" r:id="rId16"/>
    <p:sldId id="271" r:id="rId17"/>
    <p:sldId id="263" r:id="rId18"/>
    <p:sldId id="266" r:id="rId19"/>
    <p:sldId id="319" r:id="rId20"/>
    <p:sldId id="270" r:id="rId21"/>
    <p:sldId id="264" r:id="rId22"/>
    <p:sldId id="280" r:id="rId23"/>
    <p:sldId id="281" r:id="rId24"/>
    <p:sldId id="275" r:id="rId25"/>
    <p:sldId id="276" r:id="rId26"/>
    <p:sldId id="282" r:id="rId27"/>
    <p:sldId id="283" r:id="rId28"/>
    <p:sldId id="289" r:id="rId29"/>
    <p:sldId id="292" r:id="rId30"/>
    <p:sldId id="290" r:id="rId31"/>
    <p:sldId id="293" r:id="rId32"/>
    <p:sldId id="291" r:id="rId33"/>
    <p:sldId id="303" r:id="rId34"/>
    <p:sldId id="304" r:id="rId35"/>
    <p:sldId id="302" r:id="rId36"/>
    <p:sldId id="305" r:id="rId37"/>
    <p:sldId id="299" r:id="rId38"/>
    <p:sldId id="307" r:id="rId39"/>
    <p:sldId id="309" r:id="rId40"/>
    <p:sldId id="310" r:id="rId41"/>
    <p:sldId id="308" r:id="rId42"/>
    <p:sldId id="294" r:id="rId43"/>
    <p:sldId id="320" r:id="rId44"/>
    <p:sldId id="321" r:id="rId45"/>
    <p:sldId id="311" r:id="rId46"/>
    <p:sldId id="313" r:id="rId47"/>
    <p:sldId id="316" r:id="rId48"/>
    <p:sldId id="317" r:id="rId49"/>
    <p:sldId id="314" r:id="rId50"/>
    <p:sldId id="315" r:id="rId51"/>
    <p:sldId id="318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38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64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1FF5C4-A2B7-4D09-8C61-7807E44EE181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1031EAC-7425-4939-A42A-8B09B2450FA2}">
      <dgm:prSet phldrT="[Текст]"/>
      <dgm:spPr/>
      <dgm:t>
        <a:bodyPr/>
        <a:lstStyle/>
        <a:p>
          <a:r>
            <a:rPr lang="ru-RU" b="1" dirty="0" smtClean="0"/>
            <a:t>1. Получение электрической энергии.</a:t>
          </a:r>
          <a:endParaRPr lang="ru-RU" b="1" dirty="0"/>
        </a:p>
      </dgm:t>
    </dgm:pt>
    <dgm:pt modelId="{1240EC91-2A11-448B-80C3-1A1D98A2700D}" type="parTrans" cxnId="{81303370-55A1-4365-8087-AA0632A18EDF}">
      <dgm:prSet/>
      <dgm:spPr/>
      <dgm:t>
        <a:bodyPr/>
        <a:lstStyle/>
        <a:p>
          <a:endParaRPr lang="ru-RU" b="1"/>
        </a:p>
      </dgm:t>
    </dgm:pt>
    <dgm:pt modelId="{EC77941F-422A-4B2F-A310-653F0F72BE89}" type="sibTrans" cxnId="{81303370-55A1-4365-8087-AA0632A18EDF}">
      <dgm:prSet/>
      <dgm:spPr/>
      <dgm:t>
        <a:bodyPr/>
        <a:lstStyle/>
        <a:p>
          <a:endParaRPr lang="ru-RU" b="1"/>
        </a:p>
      </dgm:t>
    </dgm:pt>
    <dgm:pt modelId="{419FAB39-F0EC-482C-A7D2-9F6296D07DBA}">
      <dgm:prSet phldrT="[Текст]"/>
      <dgm:spPr/>
      <dgm:t>
        <a:bodyPr/>
        <a:lstStyle/>
        <a:p>
          <a:r>
            <a:rPr lang="ru-RU" b="1" dirty="0" smtClean="0"/>
            <a:t>2. Передача энергии на расстояние.</a:t>
          </a:r>
          <a:endParaRPr lang="ru-RU" b="1" dirty="0"/>
        </a:p>
      </dgm:t>
    </dgm:pt>
    <dgm:pt modelId="{158AB143-2BB3-4CC7-A692-D861C04CE473}" type="parTrans" cxnId="{F32D114D-2D99-4572-BF60-D49BA962D46F}">
      <dgm:prSet/>
      <dgm:spPr/>
      <dgm:t>
        <a:bodyPr/>
        <a:lstStyle/>
        <a:p>
          <a:endParaRPr lang="ru-RU" b="1"/>
        </a:p>
      </dgm:t>
    </dgm:pt>
    <dgm:pt modelId="{9644AA11-F2FB-4734-9C48-70DCEF7A5E5B}" type="sibTrans" cxnId="{F32D114D-2D99-4572-BF60-D49BA962D46F}">
      <dgm:prSet/>
      <dgm:spPr/>
      <dgm:t>
        <a:bodyPr/>
        <a:lstStyle/>
        <a:p>
          <a:endParaRPr lang="ru-RU" b="1"/>
        </a:p>
      </dgm:t>
    </dgm:pt>
    <dgm:pt modelId="{336C7853-66C9-467E-84C9-46414F5C0BCA}">
      <dgm:prSet phldrT="[Текст]"/>
      <dgm:spPr/>
      <dgm:t>
        <a:bodyPr/>
        <a:lstStyle/>
        <a:p>
          <a:pPr algn="ctr"/>
          <a:r>
            <a:rPr lang="ru-RU" b="1" dirty="0" smtClean="0"/>
            <a:t>3. Преобразование электромагнитной энергии.</a:t>
          </a:r>
          <a:endParaRPr lang="ru-RU" b="1" dirty="0"/>
        </a:p>
      </dgm:t>
    </dgm:pt>
    <dgm:pt modelId="{A2B133EB-CC9D-4201-A3E9-25C01732DDB5}" type="parTrans" cxnId="{128E151A-F811-4530-92CD-847D609E0C0A}">
      <dgm:prSet/>
      <dgm:spPr/>
      <dgm:t>
        <a:bodyPr/>
        <a:lstStyle/>
        <a:p>
          <a:endParaRPr lang="ru-RU" b="1"/>
        </a:p>
      </dgm:t>
    </dgm:pt>
    <dgm:pt modelId="{8E5917AB-45DC-46F0-86FB-B7AAE9BE63AF}" type="sibTrans" cxnId="{128E151A-F811-4530-92CD-847D609E0C0A}">
      <dgm:prSet/>
      <dgm:spPr/>
      <dgm:t>
        <a:bodyPr/>
        <a:lstStyle/>
        <a:p>
          <a:endParaRPr lang="ru-RU" b="1"/>
        </a:p>
      </dgm:t>
    </dgm:pt>
    <dgm:pt modelId="{D6B56ECA-D375-4AEF-AEC5-5ECBA2E2BB21}">
      <dgm:prSet/>
      <dgm:spPr/>
      <dgm:t>
        <a:bodyPr/>
        <a:lstStyle/>
        <a:p>
          <a:r>
            <a:rPr lang="ru-RU" b="1" dirty="0" smtClean="0"/>
            <a:t>4. Использование электроэнергии.</a:t>
          </a:r>
          <a:endParaRPr lang="ru-RU" b="1" dirty="0"/>
        </a:p>
      </dgm:t>
    </dgm:pt>
    <dgm:pt modelId="{7AA689EF-9986-4C03-AFE1-1A5CE7EE6D0B}" type="parTrans" cxnId="{99293768-D8F0-4D7A-869D-185782E9EA3C}">
      <dgm:prSet/>
      <dgm:spPr/>
      <dgm:t>
        <a:bodyPr/>
        <a:lstStyle/>
        <a:p>
          <a:endParaRPr lang="ru-RU" b="1"/>
        </a:p>
      </dgm:t>
    </dgm:pt>
    <dgm:pt modelId="{28624A05-5467-4C5B-8843-1963A3641846}" type="sibTrans" cxnId="{99293768-D8F0-4D7A-869D-185782E9EA3C}">
      <dgm:prSet/>
      <dgm:spPr/>
      <dgm:t>
        <a:bodyPr/>
        <a:lstStyle/>
        <a:p>
          <a:endParaRPr lang="ru-RU" b="1"/>
        </a:p>
      </dgm:t>
    </dgm:pt>
    <dgm:pt modelId="{D80E51B6-EAD0-4CEA-B1EF-784E2D3F65EA}" type="pres">
      <dgm:prSet presAssocID="{831FF5C4-A2B7-4D09-8C61-7807E44EE18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14825C-7EFD-40F8-A03D-55BEBA7BB6E6}" type="pres">
      <dgm:prSet presAssocID="{831FF5C4-A2B7-4D09-8C61-7807E44EE181}" presName="dummyMaxCanvas" presStyleCnt="0">
        <dgm:presLayoutVars/>
      </dgm:prSet>
      <dgm:spPr/>
    </dgm:pt>
    <dgm:pt modelId="{96F50963-A04F-4491-B41C-B4E23CFDE0B6}" type="pres">
      <dgm:prSet presAssocID="{831FF5C4-A2B7-4D09-8C61-7807E44EE181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FDA64-159E-4BE4-88B3-5F745B82FBBB}" type="pres">
      <dgm:prSet presAssocID="{831FF5C4-A2B7-4D09-8C61-7807E44EE181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20482-1E70-4D80-9647-E9E350751482}" type="pres">
      <dgm:prSet presAssocID="{831FF5C4-A2B7-4D09-8C61-7807E44EE181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6F9435-ED21-42F3-8BBE-66EECE37A6D0}" type="pres">
      <dgm:prSet presAssocID="{831FF5C4-A2B7-4D09-8C61-7807E44EE181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C7138-B77F-46D0-B856-B5199CDCF95A}" type="pres">
      <dgm:prSet presAssocID="{831FF5C4-A2B7-4D09-8C61-7807E44EE181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46D4D-9AC1-40E9-8C5B-9B29D8622881}" type="pres">
      <dgm:prSet presAssocID="{831FF5C4-A2B7-4D09-8C61-7807E44EE181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2619F-E306-4481-8EF8-0196E960728F}" type="pres">
      <dgm:prSet presAssocID="{831FF5C4-A2B7-4D09-8C61-7807E44EE181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E1346-AC13-4B7C-8BEE-223C303D0FF8}" type="pres">
      <dgm:prSet presAssocID="{831FF5C4-A2B7-4D09-8C61-7807E44EE18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473F3-ACCB-4E26-8502-21B33A9C8972}" type="pres">
      <dgm:prSet presAssocID="{831FF5C4-A2B7-4D09-8C61-7807E44EE18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42DAD-DC75-419E-8B08-FAF55B0D4E55}" type="pres">
      <dgm:prSet presAssocID="{831FF5C4-A2B7-4D09-8C61-7807E44EE18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82E2E-A93B-4BB9-82F8-17004963224C}" type="pres">
      <dgm:prSet presAssocID="{831FF5C4-A2B7-4D09-8C61-7807E44EE18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FC076-C86E-497E-82D7-CE716912CB40}" type="presOf" srcId="{11031EAC-7425-4939-A42A-8B09B2450FA2}" destId="{EB9E1346-AC13-4B7C-8BEE-223C303D0FF8}" srcOrd="1" destOrd="0" presId="urn:microsoft.com/office/officeart/2005/8/layout/vProcess5"/>
    <dgm:cxn modelId="{5DCCA5AE-B5F9-446F-B607-0AA3AC9780E4}" type="presOf" srcId="{D6B56ECA-D375-4AEF-AEC5-5ECBA2E2BB21}" destId="{6AE82E2E-A93B-4BB9-82F8-17004963224C}" srcOrd="1" destOrd="0" presId="urn:microsoft.com/office/officeart/2005/8/layout/vProcess5"/>
    <dgm:cxn modelId="{99293768-D8F0-4D7A-869D-185782E9EA3C}" srcId="{831FF5C4-A2B7-4D09-8C61-7807E44EE181}" destId="{D6B56ECA-D375-4AEF-AEC5-5ECBA2E2BB21}" srcOrd="3" destOrd="0" parTransId="{7AA689EF-9986-4C03-AFE1-1A5CE7EE6D0B}" sibTransId="{28624A05-5467-4C5B-8843-1963A3641846}"/>
    <dgm:cxn modelId="{A80C5188-69B6-41D9-B85B-4DE2531D055B}" type="presOf" srcId="{D6B56ECA-D375-4AEF-AEC5-5ECBA2E2BB21}" destId="{616F9435-ED21-42F3-8BBE-66EECE37A6D0}" srcOrd="0" destOrd="0" presId="urn:microsoft.com/office/officeart/2005/8/layout/vProcess5"/>
    <dgm:cxn modelId="{D5974484-F447-4914-8F9D-4C0269D64DD6}" type="presOf" srcId="{336C7853-66C9-467E-84C9-46414F5C0BCA}" destId="{DFD42DAD-DC75-419E-8B08-FAF55B0D4E55}" srcOrd="1" destOrd="0" presId="urn:microsoft.com/office/officeart/2005/8/layout/vProcess5"/>
    <dgm:cxn modelId="{9B5C28C0-B1C8-48F8-BCE0-39ED7417253B}" type="presOf" srcId="{EC77941F-422A-4B2F-A310-653F0F72BE89}" destId="{C79C7138-B77F-46D0-B856-B5199CDCF95A}" srcOrd="0" destOrd="0" presId="urn:microsoft.com/office/officeart/2005/8/layout/vProcess5"/>
    <dgm:cxn modelId="{64F36127-B8AF-4A6C-8F01-C9CE39AF451E}" type="presOf" srcId="{11031EAC-7425-4939-A42A-8B09B2450FA2}" destId="{96F50963-A04F-4491-B41C-B4E23CFDE0B6}" srcOrd="0" destOrd="0" presId="urn:microsoft.com/office/officeart/2005/8/layout/vProcess5"/>
    <dgm:cxn modelId="{128E151A-F811-4530-92CD-847D609E0C0A}" srcId="{831FF5C4-A2B7-4D09-8C61-7807E44EE181}" destId="{336C7853-66C9-467E-84C9-46414F5C0BCA}" srcOrd="2" destOrd="0" parTransId="{A2B133EB-CC9D-4201-A3E9-25C01732DDB5}" sibTransId="{8E5917AB-45DC-46F0-86FB-B7AAE9BE63AF}"/>
    <dgm:cxn modelId="{E93D507C-2E84-4165-BF7E-654BDDF12BFF}" type="presOf" srcId="{419FAB39-F0EC-482C-A7D2-9F6296D07DBA}" destId="{BF5FDA64-159E-4BE4-88B3-5F745B82FBBB}" srcOrd="0" destOrd="0" presId="urn:microsoft.com/office/officeart/2005/8/layout/vProcess5"/>
    <dgm:cxn modelId="{AF623B78-8B9A-4C9F-AEEE-A8EFF0DFC6C3}" type="presOf" srcId="{831FF5C4-A2B7-4D09-8C61-7807E44EE181}" destId="{D80E51B6-EAD0-4CEA-B1EF-784E2D3F65EA}" srcOrd="0" destOrd="0" presId="urn:microsoft.com/office/officeart/2005/8/layout/vProcess5"/>
    <dgm:cxn modelId="{81303370-55A1-4365-8087-AA0632A18EDF}" srcId="{831FF5C4-A2B7-4D09-8C61-7807E44EE181}" destId="{11031EAC-7425-4939-A42A-8B09B2450FA2}" srcOrd="0" destOrd="0" parTransId="{1240EC91-2A11-448B-80C3-1A1D98A2700D}" sibTransId="{EC77941F-422A-4B2F-A310-653F0F72BE89}"/>
    <dgm:cxn modelId="{EE20A8D0-C317-4B4E-A7CD-B8C10CC34E62}" type="presOf" srcId="{419FAB39-F0EC-482C-A7D2-9F6296D07DBA}" destId="{B66473F3-ACCB-4E26-8502-21B33A9C8972}" srcOrd="1" destOrd="0" presId="urn:microsoft.com/office/officeart/2005/8/layout/vProcess5"/>
    <dgm:cxn modelId="{59AD993A-5D3A-4479-94EC-2D722F938B92}" type="presOf" srcId="{336C7853-66C9-467E-84C9-46414F5C0BCA}" destId="{C8220482-1E70-4D80-9647-E9E350751482}" srcOrd="0" destOrd="0" presId="urn:microsoft.com/office/officeart/2005/8/layout/vProcess5"/>
    <dgm:cxn modelId="{EB1A0436-D5EF-46CC-BF31-F1D9B8AA12FB}" type="presOf" srcId="{9644AA11-F2FB-4734-9C48-70DCEF7A5E5B}" destId="{35446D4D-9AC1-40E9-8C5B-9B29D8622881}" srcOrd="0" destOrd="0" presId="urn:microsoft.com/office/officeart/2005/8/layout/vProcess5"/>
    <dgm:cxn modelId="{F95C1CD8-1CB2-4686-9A7B-1577F9AABB81}" type="presOf" srcId="{8E5917AB-45DC-46F0-86FB-B7AAE9BE63AF}" destId="{F472619F-E306-4481-8EF8-0196E960728F}" srcOrd="0" destOrd="0" presId="urn:microsoft.com/office/officeart/2005/8/layout/vProcess5"/>
    <dgm:cxn modelId="{F32D114D-2D99-4572-BF60-D49BA962D46F}" srcId="{831FF5C4-A2B7-4D09-8C61-7807E44EE181}" destId="{419FAB39-F0EC-482C-A7D2-9F6296D07DBA}" srcOrd="1" destOrd="0" parTransId="{158AB143-2BB3-4CC7-A692-D861C04CE473}" sibTransId="{9644AA11-F2FB-4734-9C48-70DCEF7A5E5B}"/>
    <dgm:cxn modelId="{73940C84-D346-4DA6-967F-6CB73211F7FE}" type="presParOf" srcId="{D80E51B6-EAD0-4CEA-B1EF-784E2D3F65EA}" destId="{4D14825C-7EFD-40F8-A03D-55BEBA7BB6E6}" srcOrd="0" destOrd="0" presId="urn:microsoft.com/office/officeart/2005/8/layout/vProcess5"/>
    <dgm:cxn modelId="{F0821E45-C117-4D28-8586-E85A002C1788}" type="presParOf" srcId="{D80E51B6-EAD0-4CEA-B1EF-784E2D3F65EA}" destId="{96F50963-A04F-4491-B41C-B4E23CFDE0B6}" srcOrd="1" destOrd="0" presId="urn:microsoft.com/office/officeart/2005/8/layout/vProcess5"/>
    <dgm:cxn modelId="{CC782A3A-8FF0-4011-8043-7AD642F359C8}" type="presParOf" srcId="{D80E51B6-EAD0-4CEA-B1EF-784E2D3F65EA}" destId="{BF5FDA64-159E-4BE4-88B3-5F745B82FBBB}" srcOrd="2" destOrd="0" presId="urn:microsoft.com/office/officeart/2005/8/layout/vProcess5"/>
    <dgm:cxn modelId="{AB2A9AE5-3C55-4874-A6C3-848D430359CE}" type="presParOf" srcId="{D80E51B6-EAD0-4CEA-B1EF-784E2D3F65EA}" destId="{C8220482-1E70-4D80-9647-E9E350751482}" srcOrd="3" destOrd="0" presId="urn:microsoft.com/office/officeart/2005/8/layout/vProcess5"/>
    <dgm:cxn modelId="{4176E0DF-7214-467F-828E-72EF4266AE2F}" type="presParOf" srcId="{D80E51B6-EAD0-4CEA-B1EF-784E2D3F65EA}" destId="{616F9435-ED21-42F3-8BBE-66EECE37A6D0}" srcOrd="4" destOrd="0" presId="urn:microsoft.com/office/officeart/2005/8/layout/vProcess5"/>
    <dgm:cxn modelId="{944C2C7B-5C67-44A7-8DEE-8D5D5CDD842A}" type="presParOf" srcId="{D80E51B6-EAD0-4CEA-B1EF-784E2D3F65EA}" destId="{C79C7138-B77F-46D0-B856-B5199CDCF95A}" srcOrd="5" destOrd="0" presId="urn:microsoft.com/office/officeart/2005/8/layout/vProcess5"/>
    <dgm:cxn modelId="{92270045-7E11-4472-9713-1B1F4256490F}" type="presParOf" srcId="{D80E51B6-EAD0-4CEA-B1EF-784E2D3F65EA}" destId="{35446D4D-9AC1-40E9-8C5B-9B29D8622881}" srcOrd="6" destOrd="0" presId="urn:microsoft.com/office/officeart/2005/8/layout/vProcess5"/>
    <dgm:cxn modelId="{006CC1F1-ED41-41B8-AA43-F9614C4489CD}" type="presParOf" srcId="{D80E51B6-EAD0-4CEA-B1EF-784E2D3F65EA}" destId="{F472619F-E306-4481-8EF8-0196E960728F}" srcOrd="7" destOrd="0" presId="urn:microsoft.com/office/officeart/2005/8/layout/vProcess5"/>
    <dgm:cxn modelId="{9FCD043B-218C-43B7-8852-AC42DF969141}" type="presParOf" srcId="{D80E51B6-EAD0-4CEA-B1EF-784E2D3F65EA}" destId="{EB9E1346-AC13-4B7C-8BEE-223C303D0FF8}" srcOrd="8" destOrd="0" presId="urn:microsoft.com/office/officeart/2005/8/layout/vProcess5"/>
    <dgm:cxn modelId="{EDF4AF1E-605F-4428-AA8E-06E149DFB6EA}" type="presParOf" srcId="{D80E51B6-EAD0-4CEA-B1EF-784E2D3F65EA}" destId="{B66473F3-ACCB-4E26-8502-21B33A9C8972}" srcOrd="9" destOrd="0" presId="urn:microsoft.com/office/officeart/2005/8/layout/vProcess5"/>
    <dgm:cxn modelId="{BC16F27F-C4B3-48C3-B11A-5A963D885276}" type="presParOf" srcId="{D80E51B6-EAD0-4CEA-B1EF-784E2D3F65EA}" destId="{DFD42DAD-DC75-419E-8B08-FAF55B0D4E55}" srcOrd="10" destOrd="0" presId="urn:microsoft.com/office/officeart/2005/8/layout/vProcess5"/>
    <dgm:cxn modelId="{25C29937-0797-4358-A6FC-2E1091E43465}" type="presParOf" srcId="{D80E51B6-EAD0-4CEA-B1EF-784E2D3F65EA}" destId="{6AE82E2E-A93B-4BB9-82F8-17004963224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002F77-EAA2-4EED-B51A-8376FE9C7D4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9E291B-315E-489E-AE3F-EBF23F556578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1 – </a:t>
          </a:r>
        </a:p>
        <a:p>
          <a:r>
            <a:rPr lang="ru-RU" b="1" dirty="0" smtClean="0"/>
            <a:t>силовая электротехника </a:t>
          </a:r>
          <a:endParaRPr lang="ru-RU" dirty="0"/>
        </a:p>
      </dgm:t>
    </dgm:pt>
    <dgm:pt modelId="{CDA2C522-2E69-40EA-ACA5-10B770418411}" type="parTrans" cxnId="{F29A6CDF-5C92-49C5-9C4F-00514349CD2C}">
      <dgm:prSet/>
      <dgm:spPr/>
      <dgm:t>
        <a:bodyPr/>
        <a:lstStyle/>
        <a:p>
          <a:endParaRPr lang="ru-RU"/>
        </a:p>
      </dgm:t>
    </dgm:pt>
    <dgm:pt modelId="{34B56C50-EE9B-4206-A430-A53D3D350CEE}" type="sibTrans" cxnId="{F29A6CDF-5C92-49C5-9C4F-00514349CD2C}">
      <dgm:prSet/>
      <dgm:spPr/>
      <dgm:t>
        <a:bodyPr/>
        <a:lstStyle/>
        <a:p>
          <a:endParaRPr lang="ru-RU"/>
        </a:p>
      </dgm:t>
    </dgm:pt>
    <dgm:pt modelId="{30A4A3E7-3520-4770-9E3C-A92D8DC4A02D}">
      <dgm:prSet phldrT="[Текст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marL="182563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b="1" dirty="0" smtClean="0"/>
            <a:t> производство, передача и преобразование эл энергии </a:t>
          </a:r>
          <a:br>
            <a:rPr lang="ru-RU" sz="2100" b="1" dirty="0" smtClean="0"/>
          </a:br>
          <a:r>
            <a:rPr lang="ru-RU" sz="2100" dirty="0" smtClean="0"/>
            <a:t>в другие виды.  Изучает электрические и магнитные явления и их использование </a:t>
          </a:r>
          <a:br>
            <a:rPr lang="ru-RU" sz="2100" dirty="0" smtClean="0"/>
          </a:br>
          <a:r>
            <a:rPr lang="ru-RU" sz="2100" dirty="0" smtClean="0"/>
            <a:t>в практических целях.</a:t>
          </a:r>
        </a:p>
      </dgm:t>
    </dgm:pt>
    <dgm:pt modelId="{2D8FCF51-E369-48D3-AB92-2A1643E0E3AD}" type="parTrans" cxnId="{97912B3C-F5C6-457B-9E7A-0E66A63677FB}">
      <dgm:prSet/>
      <dgm:spPr/>
      <dgm:t>
        <a:bodyPr/>
        <a:lstStyle/>
        <a:p>
          <a:endParaRPr lang="ru-RU"/>
        </a:p>
      </dgm:t>
    </dgm:pt>
    <dgm:pt modelId="{D9E3B5A0-B939-48E2-9B63-99A44859F882}" type="sibTrans" cxnId="{97912B3C-F5C6-457B-9E7A-0E66A63677FB}">
      <dgm:prSet/>
      <dgm:spPr/>
      <dgm:t>
        <a:bodyPr/>
        <a:lstStyle/>
        <a:p>
          <a:endParaRPr lang="ru-RU"/>
        </a:p>
      </dgm:t>
    </dgm:pt>
    <dgm:pt modelId="{E235718F-8CEA-4910-A9FF-3B667F018792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2 – информационная электротехника </a:t>
          </a:r>
          <a:endParaRPr lang="ru-RU" dirty="0"/>
        </a:p>
      </dgm:t>
    </dgm:pt>
    <dgm:pt modelId="{F930A0ED-FA0F-49CA-B15C-BA2EAF4DF358}" type="parTrans" cxnId="{EB588ADF-3F3D-4658-841C-0FB9EA4DD51E}">
      <dgm:prSet/>
      <dgm:spPr/>
      <dgm:t>
        <a:bodyPr/>
        <a:lstStyle/>
        <a:p>
          <a:endParaRPr lang="ru-RU"/>
        </a:p>
      </dgm:t>
    </dgm:pt>
    <dgm:pt modelId="{2DD09DF8-6919-4049-9FDB-AF11ED9B17BF}" type="sibTrans" cxnId="{EB588ADF-3F3D-4658-841C-0FB9EA4DD51E}">
      <dgm:prSet/>
      <dgm:spPr/>
      <dgm:t>
        <a:bodyPr/>
        <a:lstStyle/>
        <a:p>
          <a:endParaRPr lang="ru-RU"/>
        </a:p>
      </dgm:t>
    </dgm:pt>
    <dgm:pt modelId="{B5226CAA-6616-4EE0-8E0C-F505EFE15A1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dirty="0" smtClean="0"/>
            <a:t>направлена на использование электрических явлений для передачи и обработки информации (</a:t>
          </a:r>
          <a:r>
            <a:rPr lang="ru-RU" sz="2400" b="1" dirty="0" smtClean="0"/>
            <a:t>промышленная электроника</a:t>
          </a:r>
          <a:r>
            <a:rPr lang="ru-RU" sz="2400" dirty="0" smtClean="0"/>
            <a:t>).</a:t>
          </a:r>
          <a:endParaRPr lang="ru-RU" sz="2400" dirty="0"/>
        </a:p>
      </dgm:t>
    </dgm:pt>
    <dgm:pt modelId="{FE114A36-12FB-44D3-A8D6-82C899D40666}" type="parTrans" cxnId="{EA71EBF0-B63B-4614-9AA8-741DD8EAFC37}">
      <dgm:prSet/>
      <dgm:spPr/>
      <dgm:t>
        <a:bodyPr/>
        <a:lstStyle/>
        <a:p>
          <a:endParaRPr lang="ru-RU"/>
        </a:p>
      </dgm:t>
    </dgm:pt>
    <dgm:pt modelId="{C20575D8-8A09-4E5F-B7B2-28A494640299}" type="sibTrans" cxnId="{EA71EBF0-B63B-4614-9AA8-741DD8EAFC37}">
      <dgm:prSet/>
      <dgm:spPr/>
      <dgm:t>
        <a:bodyPr/>
        <a:lstStyle/>
        <a:p>
          <a:endParaRPr lang="ru-RU"/>
        </a:p>
      </dgm:t>
    </dgm:pt>
    <dgm:pt modelId="{BD4F6999-E2A4-4BD0-A3C0-3673CCAE8A51}" type="pres">
      <dgm:prSet presAssocID="{42002F77-EAA2-4EED-B51A-8376FE9C7D4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1327A4-0AF6-46E8-8A3F-D68464EE45AD}" type="pres">
      <dgm:prSet presAssocID="{729E291B-315E-489E-AE3F-EBF23F556578}" presName="linNode" presStyleCnt="0"/>
      <dgm:spPr/>
    </dgm:pt>
    <dgm:pt modelId="{1658CC1A-7836-4E82-80EB-79C32C9DDB7F}" type="pres">
      <dgm:prSet presAssocID="{729E291B-315E-489E-AE3F-EBF23F556578}" presName="parentShp" presStyleLbl="node1" presStyleIdx="0" presStyleCnt="2" custScaleX="82197" custLinFactNeighborX="-7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2A27B-7062-4E92-BC4B-F5BAAC14D4A4}" type="pres">
      <dgm:prSet presAssocID="{729E291B-315E-489E-AE3F-EBF23F556578}" presName="childShp" presStyleLbl="bgAccFollowNode1" presStyleIdx="0" presStyleCnt="2" custScaleX="110797" custScaleY="136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90999-FCA0-4E5E-AF9C-3AB341313978}" type="pres">
      <dgm:prSet presAssocID="{34B56C50-EE9B-4206-A430-A53D3D350CEE}" presName="spacing" presStyleCnt="0"/>
      <dgm:spPr/>
    </dgm:pt>
    <dgm:pt modelId="{BB7299D8-341D-4538-B12E-5AA335120E25}" type="pres">
      <dgm:prSet presAssocID="{E235718F-8CEA-4910-A9FF-3B667F018792}" presName="linNode" presStyleCnt="0"/>
      <dgm:spPr/>
    </dgm:pt>
    <dgm:pt modelId="{49889357-4DD8-4070-9171-D3786EE0C4AC}" type="pres">
      <dgm:prSet presAssocID="{E235718F-8CEA-4910-A9FF-3B667F018792}" presName="parentShp" presStyleLbl="node1" presStyleIdx="1" presStyleCnt="2" custScaleX="82197" custLinFactNeighborX="-7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06DA8-A4D9-4270-A43D-8EF8DF98135D}" type="pres">
      <dgm:prSet presAssocID="{E235718F-8CEA-4910-A9FF-3B667F018792}" presName="childShp" presStyleLbl="bgAccFollowNode1" presStyleIdx="1" presStyleCnt="2" custScaleX="110797" custScaleY="118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8CC9E-7A88-4819-8994-7E769204C263}" type="presOf" srcId="{30A4A3E7-3520-4770-9E3C-A92D8DC4A02D}" destId="{3AF2A27B-7062-4E92-BC4B-F5BAAC14D4A4}" srcOrd="0" destOrd="0" presId="urn:microsoft.com/office/officeart/2005/8/layout/vList6"/>
    <dgm:cxn modelId="{EB588ADF-3F3D-4658-841C-0FB9EA4DD51E}" srcId="{42002F77-EAA2-4EED-B51A-8376FE9C7D4E}" destId="{E235718F-8CEA-4910-A9FF-3B667F018792}" srcOrd="1" destOrd="0" parTransId="{F930A0ED-FA0F-49CA-B15C-BA2EAF4DF358}" sibTransId="{2DD09DF8-6919-4049-9FDB-AF11ED9B17BF}"/>
    <dgm:cxn modelId="{A2175D45-1E4D-4DB9-B730-77EEB754C068}" type="presOf" srcId="{B5226CAA-6616-4EE0-8E0C-F505EFE15A1E}" destId="{88906DA8-A4D9-4270-A43D-8EF8DF98135D}" srcOrd="0" destOrd="0" presId="urn:microsoft.com/office/officeart/2005/8/layout/vList6"/>
    <dgm:cxn modelId="{F29A6CDF-5C92-49C5-9C4F-00514349CD2C}" srcId="{42002F77-EAA2-4EED-B51A-8376FE9C7D4E}" destId="{729E291B-315E-489E-AE3F-EBF23F556578}" srcOrd="0" destOrd="0" parTransId="{CDA2C522-2E69-40EA-ACA5-10B770418411}" sibTransId="{34B56C50-EE9B-4206-A430-A53D3D350CEE}"/>
    <dgm:cxn modelId="{8CA3C822-E666-48CE-898D-A8490C66550E}" type="presOf" srcId="{E235718F-8CEA-4910-A9FF-3B667F018792}" destId="{49889357-4DD8-4070-9171-D3786EE0C4AC}" srcOrd="0" destOrd="0" presId="urn:microsoft.com/office/officeart/2005/8/layout/vList6"/>
    <dgm:cxn modelId="{EA71EBF0-B63B-4614-9AA8-741DD8EAFC37}" srcId="{E235718F-8CEA-4910-A9FF-3B667F018792}" destId="{B5226CAA-6616-4EE0-8E0C-F505EFE15A1E}" srcOrd="0" destOrd="0" parTransId="{FE114A36-12FB-44D3-A8D6-82C899D40666}" sibTransId="{C20575D8-8A09-4E5F-B7B2-28A494640299}"/>
    <dgm:cxn modelId="{97912B3C-F5C6-457B-9E7A-0E66A63677FB}" srcId="{729E291B-315E-489E-AE3F-EBF23F556578}" destId="{30A4A3E7-3520-4770-9E3C-A92D8DC4A02D}" srcOrd="0" destOrd="0" parTransId="{2D8FCF51-E369-48D3-AB92-2A1643E0E3AD}" sibTransId="{D9E3B5A0-B939-48E2-9B63-99A44859F882}"/>
    <dgm:cxn modelId="{92F58DA2-ACC4-4EE3-93CC-8B336E799F0F}" type="presOf" srcId="{42002F77-EAA2-4EED-B51A-8376FE9C7D4E}" destId="{BD4F6999-E2A4-4BD0-A3C0-3673CCAE8A51}" srcOrd="0" destOrd="0" presId="urn:microsoft.com/office/officeart/2005/8/layout/vList6"/>
    <dgm:cxn modelId="{853E1EE3-D36A-4D92-ACD2-61BB9A3BE6AD}" type="presOf" srcId="{729E291B-315E-489E-AE3F-EBF23F556578}" destId="{1658CC1A-7836-4E82-80EB-79C32C9DDB7F}" srcOrd="0" destOrd="0" presId="urn:microsoft.com/office/officeart/2005/8/layout/vList6"/>
    <dgm:cxn modelId="{B33DCF84-39E8-4FA0-A2E9-C7EE96DD45F4}" type="presParOf" srcId="{BD4F6999-E2A4-4BD0-A3C0-3673CCAE8A51}" destId="{D51327A4-0AF6-46E8-8A3F-D68464EE45AD}" srcOrd="0" destOrd="0" presId="urn:microsoft.com/office/officeart/2005/8/layout/vList6"/>
    <dgm:cxn modelId="{F84C1146-919B-4AE5-AA2C-E0580F20E902}" type="presParOf" srcId="{D51327A4-0AF6-46E8-8A3F-D68464EE45AD}" destId="{1658CC1A-7836-4E82-80EB-79C32C9DDB7F}" srcOrd="0" destOrd="0" presId="urn:microsoft.com/office/officeart/2005/8/layout/vList6"/>
    <dgm:cxn modelId="{2B923FD6-9B8F-4F50-92A7-72A4A3DDD9A3}" type="presParOf" srcId="{D51327A4-0AF6-46E8-8A3F-D68464EE45AD}" destId="{3AF2A27B-7062-4E92-BC4B-F5BAAC14D4A4}" srcOrd="1" destOrd="0" presId="urn:microsoft.com/office/officeart/2005/8/layout/vList6"/>
    <dgm:cxn modelId="{8A5557CC-4007-4338-8845-AD5007BCD8C9}" type="presParOf" srcId="{BD4F6999-E2A4-4BD0-A3C0-3673CCAE8A51}" destId="{7E490999-FCA0-4E5E-AF9C-3AB341313978}" srcOrd="1" destOrd="0" presId="urn:microsoft.com/office/officeart/2005/8/layout/vList6"/>
    <dgm:cxn modelId="{8C272FC2-171C-4496-AEF8-677925928524}" type="presParOf" srcId="{BD4F6999-E2A4-4BD0-A3C0-3673CCAE8A51}" destId="{BB7299D8-341D-4538-B12E-5AA335120E25}" srcOrd="2" destOrd="0" presId="urn:microsoft.com/office/officeart/2005/8/layout/vList6"/>
    <dgm:cxn modelId="{D86CC029-7F07-47C9-92D5-77D4BDCDBC09}" type="presParOf" srcId="{BB7299D8-341D-4538-B12E-5AA335120E25}" destId="{49889357-4DD8-4070-9171-D3786EE0C4AC}" srcOrd="0" destOrd="0" presId="urn:microsoft.com/office/officeart/2005/8/layout/vList6"/>
    <dgm:cxn modelId="{96E6B7EF-4957-415C-B1C0-47B560DBE878}" type="presParOf" srcId="{BB7299D8-341D-4538-B12E-5AA335120E25}" destId="{88906DA8-A4D9-4270-A43D-8EF8DF98135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50963-A04F-4491-B41C-B4E23CFDE0B6}">
      <dsp:nvSpPr>
        <dsp:cNvPr id="0" name=""/>
        <dsp:cNvSpPr/>
      </dsp:nvSpPr>
      <dsp:spPr>
        <a:xfrm>
          <a:off x="0" y="0"/>
          <a:ext cx="7286803" cy="9207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1. Получение электрической энергии.</a:t>
          </a:r>
          <a:endParaRPr lang="ru-RU" sz="2400" b="1" kern="1200" dirty="0"/>
        </a:p>
      </dsp:txBody>
      <dsp:txXfrm>
        <a:off x="26969" y="26969"/>
        <a:ext cx="6215388" cy="866855"/>
      </dsp:txXfrm>
    </dsp:sp>
    <dsp:sp modelId="{BF5FDA64-159E-4BE4-88B3-5F745B82FBBB}">
      <dsp:nvSpPr>
        <dsp:cNvPr id="0" name=""/>
        <dsp:cNvSpPr/>
      </dsp:nvSpPr>
      <dsp:spPr>
        <a:xfrm>
          <a:off x="610269" y="1088210"/>
          <a:ext cx="7286803" cy="9207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2. Передача энергии на расстояние.</a:t>
          </a:r>
          <a:endParaRPr lang="ru-RU" sz="2400" b="1" kern="1200" dirty="0"/>
        </a:p>
      </dsp:txBody>
      <dsp:txXfrm>
        <a:off x="637238" y="1115179"/>
        <a:ext cx="6024079" cy="866855"/>
      </dsp:txXfrm>
    </dsp:sp>
    <dsp:sp modelId="{C8220482-1E70-4D80-9647-E9E350751482}">
      <dsp:nvSpPr>
        <dsp:cNvPr id="0" name=""/>
        <dsp:cNvSpPr/>
      </dsp:nvSpPr>
      <dsp:spPr>
        <a:xfrm>
          <a:off x="1211431" y="2176420"/>
          <a:ext cx="7286803" cy="9207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3. Преобразование электромагнитной энергии.</a:t>
          </a:r>
          <a:endParaRPr lang="ru-RU" sz="2400" b="1" kern="1200" dirty="0"/>
        </a:p>
      </dsp:txBody>
      <dsp:txXfrm>
        <a:off x="1238400" y="2203389"/>
        <a:ext cx="6033188" cy="866855"/>
      </dsp:txXfrm>
    </dsp:sp>
    <dsp:sp modelId="{616F9435-ED21-42F3-8BBE-66EECE37A6D0}">
      <dsp:nvSpPr>
        <dsp:cNvPr id="0" name=""/>
        <dsp:cNvSpPr/>
      </dsp:nvSpPr>
      <dsp:spPr>
        <a:xfrm>
          <a:off x="1821700" y="3264630"/>
          <a:ext cx="7286803" cy="92079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4. Использование электроэнергии.</a:t>
          </a:r>
          <a:endParaRPr lang="ru-RU" sz="2400" b="1" kern="1200" dirty="0"/>
        </a:p>
      </dsp:txBody>
      <dsp:txXfrm>
        <a:off x="1848669" y="3291599"/>
        <a:ext cx="6024079" cy="866855"/>
      </dsp:txXfrm>
    </dsp:sp>
    <dsp:sp modelId="{C79C7138-B77F-46D0-B856-B5199CDCF95A}">
      <dsp:nvSpPr>
        <dsp:cNvPr id="0" name=""/>
        <dsp:cNvSpPr/>
      </dsp:nvSpPr>
      <dsp:spPr>
        <a:xfrm>
          <a:off x="6688287" y="705243"/>
          <a:ext cx="598515" cy="59851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b="1" kern="1200"/>
        </a:p>
      </dsp:txBody>
      <dsp:txXfrm>
        <a:off x="6822953" y="705243"/>
        <a:ext cx="329183" cy="450383"/>
      </dsp:txXfrm>
    </dsp:sp>
    <dsp:sp modelId="{35446D4D-9AC1-40E9-8C5B-9B29D8622881}">
      <dsp:nvSpPr>
        <dsp:cNvPr id="0" name=""/>
        <dsp:cNvSpPr/>
      </dsp:nvSpPr>
      <dsp:spPr>
        <a:xfrm>
          <a:off x="7298557" y="1793454"/>
          <a:ext cx="598515" cy="59851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b="1" kern="1200"/>
        </a:p>
      </dsp:txBody>
      <dsp:txXfrm>
        <a:off x="7433223" y="1793454"/>
        <a:ext cx="329183" cy="450383"/>
      </dsp:txXfrm>
    </dsp:sp>
    <dsp:sp modelId="{F472619F-E306-4481-8EF8-0196E960728F}">
      <dsp:nvSpPr>
        <dsp:cNvPr id="0" name=""/>
        <dsp:cNvSpPr/>
      </dsp:nvSpPr>
      <dsp:spPr>
        <a:xfrm>
          <a:off x="7899718" y="2881664"/>
          <a:ext cx="598515" cy="59851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b="1" kern="1200"/>
        </a:p>
      </dsp:txBody>
      <dsp:txXfrm>
        <a:off x="8034384" y="2881664"/>
        <a:ext cx="329183" cy="4503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2A27B-7062-4E92-BC4B-F5BAAC14D4A4}">
      <dsp:nvSpPr>
        <dsp:cNvPr id="0" name=""/>
        <dsp:cNvSpPr/>
      </dsp:nvSpPr>
      <dsp:spPr>
        <a:xfrm>
          <a:off x="2955246" y="184"/>
          <a:ext cx="5900020" cy="23231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/>
        </a:solidFill>
        <a:ln w="15875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t" anchorCtr="0">
          <a:noAutofit/>
        </a:bodyPr>
        <a:lstStyle/>
        <a:p>
          <a:pPr marL="182563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100" b="1" kern="1200" dirty="0" smtClean="0"/>
            <a:t> производство, передача и преобразование эл энергии </a:t>
          </a:r>
          <a:br>
            <a:rPr lang="ru-RU" sz="2100" b="1" kern="1200" dirty="0" smtClean="0"/>
          </a:br>
          <a:r>
            <a:rPr lang="ru-RU" sz="2100" kern="1200" dirty="0" smtClean="0"/>
            <a:t>в другие виды.  Изучает электрические и магнитные явления и их использование </a:t>
          </a:r>
          <a:br>
            <a:rPr lang="ru-RU" sz="2100" kern="1200" dirty="0" smtClean="0"/>
          </a:br>
          <a:r>
            <a:rPr lang="ru-RU" sz="2100" kern="1200" dirty="0" smtClean="0"/>
            <a:t>в практических целях.</a:t>
          </a:r>
        </a:p>
      </dsp:txBody>
      <dsp:txXfrm>
        <a:off x="2955246" y="290575"/>
        <a:ext cx="5028848" cy="1742344"/>
      </dsp:txXfrm>
    </dsp:sp>
    <dsp:sp modelId="{1658CC1A-7836-4E82-80EB-79C32C9DDB7F}">
      <dsp:nvSpPr>
        <dsp:cNvPr id="0" name=""/>
        <dsp:cNvSpPr/>
      </dsp:nvSpPr>
      <dsp:spPr>
        <a:xfrm>
          <a:off x="0" y="312739"/>
          <a:ext cx="2918033" cy="1698018"/>
        </a:xfrm>
        <a:prstGeom prst="roundRect">
          <a:avLst/>
        </a:prstGeom>
        <a:gradFill rotWithShape="1">
          <a:gsLst>
            <a:gs pos="0">
              <a:schemeClr val="accent5">
                <a:tint val="65000"/>
                <a:shade val="92000"/>
                <a:satMod val="130000"/>
              </a:schemeClr>
            </a:gs>
            <a:gs pos="45000">
              <a:schemeClr val="accent5">
                <a:tint val="60000"/>
                <a:shade val="99000"/>
                <a:satMod val="120000"/>
              </a:schemeClr>
            </a:gs>
            <a:gs pos="100000">
              <a:schemeClr val="accent5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1 –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силовая электротехника </a:t>
          </a:r>
          <a:endParaRPr lang="ru-RU" sz="2400" kern="1200" dirty="0"/>
        </a:p>
      </dsp:txBody>
      <dsp:txXfrm>
        <a:off x="82890" y="395629"/>
        <a:ext cx="2752253" cy="1532238"/>
      </dsp:txXfrm>
    </dsp:sp>
    <dsp:sp modelId="{88906DA8-A4D9-4270-A43D-8EF8DF98135D}">
      <dsp:nvSpPr>
        <dsp:cNvPr id="0" name=""/>
        <dsp:cNvSpPr/>
      </dsp:nvSpPr>
      <dsp:spPr>
        <a:xfrm>
          <a:off x="2953788" y="2493113"/>
          <a:ext cx="5905787" cy="2005461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направлена на использование электрических явлений для передачи и обработки информации (</a:t>
          </a:r>
          <a:r>
            <a:rPr lang="ru-RU" sz="2400" b="1" kern="1200" dirty="0" smtClean="0"/>
            <a:t>промышленная электроника</a:t>
          </a:r>
          <a:r>
            <a:rPr lang="ru-RU" sz="2400" kern="1200" dirty="0" smtClean="0"/>
            <a:t>).</a:t>
          </a:r>
          <a:endParaRPr lang="ru-RU" sz="2400" kern="1200" dirty="0"/>
        </a:p>
      </dsp:txBody>
      <dsp:txXfrm>
        <a:off x="2953788" y="2743796"/>
        <a:ext cx="5153739" cy="1504095"/>
      </dsp:txXfrm>
    </dsp:sp>
    <dsp:sp modelId="{49889357-4DD8-4070-9171-D3786EE0C4AC}">
      <dsp:nvSpPr>
        <dsp:cNvPr id="0" name=""/>
        <dsp:cNvSpPr/>
      </dsp:nvSpPr>
      <dsp:spPr>
        <a:xfrm>
          <a:off x="0" y="2646835"/>
          <a:ext cx="2920885" cy="1698018"/>
        </a:xfrm>
        <a:prstGeom prst="roundRect">
          <a:avLst/>
        </a:prstGeom>
        <a:gradFill rotWithShape="1">
          <a:gsLst>
            <a:gs pos="0">
              <a:schemeClr val="accent2">
                <a:tint val="65000"/>
                <a:shade val="92000"/>
                <a:satMod val="130000"/>
              </a:schemeClr>
            </a:gs>
            <a:gs pos="45000">
              <a:schemeClr val="accent2">
                <a:tint val="60000"/>
                <a:shade val="99000"/>
                <a:satMod val="120000"/>
              </a:schemeClr>
            </a:gs>
            <a:gs pos="100000">
              <a:schemeClr val="accent2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2 – информационная электротехника </a:t>
          </a:r>
          <a:endParaRPr lang="ru-RU" sz="2400" kern="1200" dirty="0"/>
        </a:p>
      </dsp:txBody>
      <dsp:txXfrm>
        <a:off x="82890" y="2729725"/>
        <a:ext cx="2755105" cy="1532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62E03-4658-4C6C-B347-ED4D0613449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65510-32C7-45F0-8F90-29D955B9E2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9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D4B3C-CFA0-412C-9671-A2455F1B5E3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05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65510-32C7-45F0-8F90-29D955B9E20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3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0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98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8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7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67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6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94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23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3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20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7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005BFB6-1BB4-4A13-9930-67675728A907}" type="datetimeFigureOut">
              <a:rPr lang="ru-RU" smtClean="0"/>
              <a:t>24.06.2022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A7ACEF8-53D0-4D0D-9F05-6C0DFD87A9B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75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281406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Дисциплина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«Электротехника и электроснабжение»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6400800" cy="14732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Невзорова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Алла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Брониславовна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доктор технических наук, профессор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Гомель 2019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331640" y="332656"/>
            <a:ext cx="705678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Белорусский государственный университет транспорта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Кафедра «Электротехника»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Предмет изучения </a:t>
            </a:r>
            <a:r>
              <a:rPr lang="ru-RU" dirty="0" smtClean="0">
                <a:solidFill>
                  <a:schemeClr val="tx1"/>
                </a:solidFill>
              </a:rPr>
              <a:t>электротехники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рамках специальности ПГС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7305" y="1700808"/>
            <a:ext cx="7408333" cy="16561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Электрическая цепь и электробезопасность.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Электропривод, электрооборудование и его виды.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Электроснабжение зданий, сооружений и  строительной площадки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7382594" cy="328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6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0"/>
            <a:ext cx="896448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29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74888"/>
          </a:xfrm>
        </p:spPr>
        <p:txBody>
          <a:bodyPr/>
          <a:lstStyle/>
          <a:p>
            <a:r>
              <a:rPr lang="ru-RU" dirty="0" smtClean="0"/>
              <a:t>Основные понятия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4" t="25029" r="2227" b="13284"/>
          <a:stretch/>
        </p:blipFill>
        <p:spPr bwMode="auto">
          <a:xfrm>
            <a:off x="323528" y="1412776"/>
            <a:ext cx="855004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0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9412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Ома: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44824"/>
            <a:ext cx="4680520" cy="5472608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b="1" dirty="0"/>
              <a:t>сила тока прямо пропорциональна напряжению и обратно пропорциональна </a:t>
            </a:r>
            <a:r>
              <a:rPr lang="ru-RU" b="1" dirty="0" smtClean="0"/>
              <a:t>сопротивлению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Т.е., </a:t>
            </a:r>
            <a:r>
              <a:rPr lang="ru-RU" b="1" dirty="0" smtClean="0"/>
              <a:t>чем </a:t>
            </a:r>
            <a:r>
              <a:rPr lang="ru-RU" b="1" dirty="0"/>
              <a:t>выше напряжение,</a:t>
            </a:r>
            <a:r>
              <a:rPr lang="ru-RU" dirty="0"/>
              <a:t> </a:t>
            </a:r>
            <a:r>
              <a:rPr lang="ru-RU" b="1" dirty="0" smtClean="0"/>
              <a:t>поданное </a:t>
            </a:r>
            <a:r>
              <a:rPr lang="ru-RU" b="1" dirty="0"/>
              <a:t>на сопротивление</a:t>
            </a:r>
            <a:r>
              <a:rPr lang="ru-RU" dirty="0"/>
              <a:t>, электродвигатель,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конденсатор </a:t>
            </a:r>
            <a:r>
              <a:rPr lang="ru-RU" dirty="0"/>
              <a:t>или </a:t>
            </a:r>
            <a:r>
              <a:rPr lang="ru-RU" dirty="0" smtClean="0"/>
              <a:t>катушку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(при соблюдении других условий неизменными),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тем </a:t>
            </a:r>
            <a:r>
              <a:rPr lang="ru-RU" b="1" dirty="0"/>
              <a:t>выше ток,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протекающий </a:t>
            </a:r>
            <a:r>
              <a:rPr lang="ru-RU" b="1" dirty="0"/>
              <a:t>по цепи.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И </a:t>
            </a:r>
            <a:r>
              <a:rPr lang="ru-RU" dirty="0"/>
              <a:t>наоборот, чем выше сопротивление, тем ниже ток.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362" t="21651"/>
          <a:stretch/>
        </p:blipFill>
        <p:spPr>
          <a:xfrm>
            <a:off x="5112734" y="1243074"/>
            <a:ext cx="3815242" cy="47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48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Закон Ома для участка цепи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214" b="10329"/>
          <a:stretch/>
        </p:blipFill>
        <p:spPr>
          <a:xfrm>
            <a:off x="271255" y="1698223"/>
            <a:ext cx="8477209" cy="45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2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Джоуля — Ленца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1" y="1591056"/>
            <a:ext cx="4042792" cy="5266944"/>
          </a:xfrm>
        </p:spPr>
        <p:txBody>
          <a:bodyPr>
            <a:normAutofit/>
          </a:bodyPr>
          <a:lstStyle/>
          <a:p>
            <a:r>
              <a:rPr lang="ru-RU" dirty="0" smtClean="0"/>
              <a:t>С </a:t>
            </a:r>
            <a:r>
              <a:rPr lang="ru-RU" dirty="0"/>
              <a:t>помощью этого закона можно определить количество тепла, выделившегося на нагревателе, кабеле, мощность электродвигателя или другие виды работ, выполненных электрическим током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 </a:t>
            </a:r>
            <a:r>
              <a:rPr lang="ru-RU" dirty="0"/>
              <a:t>помощью этого закона определяется фактическая мощность электродвигателей, а также на основе этого закона работает электросчётчик, по которому мы платим за потреблённую электроэнергию.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336" t="20359" r="3171" b="9146"/>
          <a:stretch/>
        </p:blipFill>
        <p:spPr>
          <a:xfrm>
            <a:off x="6588223" y="836712"/>
            <a:ext cx="252028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20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30444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Джоуля —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Ленца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7197" y="1052736"/>
            <a:ext cx="5058241" cy="5112568"/>
          </a:xfrm>
        </p:spPr>
        <p:txBody>
          <a:bodyPr>
            <a:noAutofit/>
          </a:bodyPr>
          <a:lstStyle/>
          <a:p>
            <a:r>
              <a:rPr lang="ru-RU" sz="2400" dirty="0" smtClean="0"/>
              <a:t>С </a:t>
            </a:r>
            <a:r>
              <a:rPr lang="ru-RU" sz="2400" dirty="0"/>
              <a:t>помощью этого закона можно определить </a:t>
            </a:r>
            <a:r>
              <a:rPr lang="ru-RU" sz="2400" b="1" dirty="0"/>
              <a:t>количество тепла, выделившегося на нагревателе</a:t>
            </a:r>
            <a:r>
              <a:rPr lang="ru-RU" sz="2400" dirty="0"/>
              <a:t>, кабеле, мощность электродвигателя или другие виды работ, выполненных электрическим током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С </a:t>
            </a:r>
            <a:r>
              <a:rPr lang="ru-RU" sz="2400" dirty="0"/>
              <a:t>помощью этого закона определяется фактическая </a:t>
            </a:r>
            <a:r>
              <a:rPr lang="ru-RU" sz="2400" b="1" dirty="0"/>
              <a:t>мощность </a:t>
            </a:r>
            <a:r>
              <a:rPr lang="ru-RU" sz="2400" b="1" u="sng" dirty="0"/>
              <a:t>электродвигателей</a:t>
            </a:r>
            <a:r>
              <a:rPr lang="ru-RU" sz="2400" dirty="0"/>
              <a:t>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а </a:t>
            </a:r>
            <a:r>
              <a:rPr lang="ru-RU" sz="2400" dirty="0"/>
              <a:t>также на основе этого закона работает </a:t>
            </a:r>
            <a:r>
              <a:rPr lang="ru-RU" sz="2400" b="1" u="sng" dirty="0"/>
              <a:t>электросчётчик</a:t>
            </a:r>
            <a:r>
              <a:rPr lang="ru-RU" sz="2400" dirty="0"/>
              <a:t>, по которому мы платим за потреблённую электроэнергию. </a:t>
            </a:r>
          </a:p>
          <a:p>
            <a:endParaRPr lang="ru-RU" sz="2400" dirty="0"/>
          </a:p>
        </p:txBody>
      </p:sp>
      <p:sp>
        <p:nvSpPr>
          <p:cNvPr id="5" name="AutoShape 2" descr="https://uchebe.net/static/images/numbers3/263dw4fae/517dpnuf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652" y="1130642"/>
            <a:ext cx="3526112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652" y="3903680"/>
            <a:ext cx="3526112" cy="23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06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5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Электрическая цепь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196752"/>
            <a:ext cx="3600400" cy="53285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Совокупность устройств, предназначенных  </a:t>
            </a:r>
            <a:br>
              <a:rPr lang="ru-RU" dirty="0" smtClean="0"/>
            </a:br>
            <a:r>
              <a:rPr lang="ru-RU" dirty="0" smtClean="0"/>
              <a:t>для прохождения электрического тока  </a:t>
            </a:r>
            <a:br>
              <a:rPr lang="ru-RU" dirty="0" smtClean="0"/>
            </a:br>
            <a:r>
              <a:rPr lang="ru-RU" sz="2800" dirty="0" smtClean="0"/>
              <a:t> </a:t>
            </a:r>
            <a:r>
              <a:rPr lang="ru-RU" sz="2000" b="1" dirty="0" smtClean="0"/>
              <a:t>(источник, приёмник, </a:t>
            </a:r>
            <a:r>
              <a:rPr lang="ru-RU" sz="2000" b="1" dirty="0" err="1" smtClean="0"/>
              <a:t>соед</a:t>
            </a:r>
            <a:r>
              <a:rPr lang="ru-RU" sz="2000" b="1" dirty="0" smtClean="0"/>
              <a:t>. провода, измерительная,</a:t>
            </a:r>
            <a:br>
              <a:rPr lang="ru-RU" sz="2000" b="1" dirty="0" smtClean="0"/>
            </a:br>
            <a:r>
              <a:rPr lang="ru-RU" sz="2000" b="1" dirty="0" smtClean="0"/>
              <a:t> пускорегулирующая и защитная аппаратура)</a:t>
            </a:r>
          </a:p>
          <a:p>
            <a:pPr algn="ctr"/>
            <a:r>
              <a:rPr lang="ru-RU" b="1" dirty="0" smtClean="0"/>
              <a:t>Электрическая схема </a:t>
            </a:r>
            <a:r>
              <a:rPr lang="ru-RU" dirty="0" smtClean="0"/>
              <a:t>– графическое изображение</a:t>
            </a:r>
            <a:br>
              <a:rPr lang="ru-RU" dirty="0" smtClean="0"/>
            </a:br>
            <a:r>
              <a:rPr lang="ru-RU" dirty="0" smtClean="0"/>
              <a:t> эл. цепи, показывающая порядок и характер соединения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 t="4725" r="55703" b="10196"/>
          <a:stretch/>
        </p:blipFill>
        <p:spPr bwMode="auto">
          <a:xfrm>
            <a:off x="3707904" y="1074975"/>
            <a:ext cx="5256584" cy="501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05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34882"/>
          </a:xfrm>
        </p:spPr>
        <p:txBody>
          <a:bodyPr/>
          <a:lstStyle/>
          <a:p>
            <a:r>
              <a:rPr lang="ru-RU" dirty="0" smtClean="0"/>
              <a:t>Топология цепи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7" cy="3607094"/>
          </a:xfrm>
        </p:spPr>
        <p:txBody>
          <a:bodyPr>
            <a:normAutofit/>
          </a:bodyPr>
          <a:lstStyle/>
          <a:p>
            <a:r>
              <a:rPr lang="ru-RU" sz="2000" dirty="0"/>
              <a:t>Электрическая цепь характеризуется совокупностью элементов, из которых она состоит, и способом их соединения. Соединение элементов электрической цепи наглядно отображается ее схемой.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две электрические схемы (рис. 1, 2</a:t>
            </a:r>
            <a:r>
              <a:rPr lang="ru-RU" sz="2000" dirty="0" smtClean="0"/>
              <a:t>)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76" y="2867522"/>
            <a:ext cx="5084505" cy="25178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5626382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Ветвью называется участок цепи, обтекаемый одним и тем же током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Узел – место соединения трех и более ветвей.</a:t>
            </a:r>
          </a:p>
        </p:txBody>
      </p:sp>
    </p:spTree>
    <p:extLst>
      <p:ext uri="{BB962C8B-B14F-4D97-AF65-F5344CB8AC3E}">
        <p14:creationId xmlns:p14="http://schemas.microsoft.com/office/powerpoint/2010/main" val="31676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" y="332656"/>
            <a:ext cx="876856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63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10148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Электрическая цепь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1177" y="1772816"/>
            <a:ext cx="8507287" cy="511256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Электрическая цепь состоит из отдельных частей (объектов), выполняющих определенные функции и называемых элементами цепи. </a:t>
            </a:r>
            <a:endParaRPr lang="ru-RU" sz="2800" dirty="0" smtClean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Основными </a:t>
            </a:r>
            <a:r>
              <a:rPr lang="ru-RU" sz="2800" dirty="0">
                <a:solidFill>
                  <a:schemeClr val="tx1"/>
                </a:solidFill>
              </a:rPr>
              <a:t>элементами цепи являются </a:t>
            </a:r>
            <a:r>
              <a:rPr lang="ru-RU" sz="2800" b="1" dirty="0">
                <a:solidFill>
                  <a:schemeClr val="tx1"/>
                </a:solidFill>
              </a:rPr>
              <a:t>источники</a:t>
            </a:r>
            <a:r>
              <a:rPr lang="ru-RU" sz="2800" dirty="0">
                <a:solidFill>
                  <a:schemeClr val="tx1"/>
                </a:solidFill>
              </a:rPr>
              <a:t> и </a:t>
            </a:r>
            <a:r>
              <a:rPr lang="ru-RU" sz="2800" b="1" dirty="0">
                <a:solidFill>
                  <a:schemeClr val="tx1"/>
                </a:solidFill>
              </a:rPr>
              <a:t>приемники</a:t>
            </a:r>
            <a:r>
              <a:rPr lang="ru-RU" sz="2800" dirty="0">
                <a:solidFill>
                  <a:schemeClr val="tx1"/>
                </a:solidFill>
              </a:rPr>
              <a:t> электрической энергии (сигналов). </a:t>
            </a:r>
            <a:endParaRPr lang="ru-RU" sz="2800" dirty="0" smtClean="0">
              <a:solidFill>
                <a:schemeClr val="tx1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Электротехнические </a:t>
            </a:r>
            <a:r>
              <a:rPr lang="ru-RU" sz="2800" dirty="0">
                <a:solidFill>
                  <a:schemeClr val="tx1"/>
                </a:solidFill>
              </a:rPr>
              <a:t>устройства, производящие электрическую энергию, называются </a:t>
            </a:r>
            <a:r>
              <a:rPr lang="ru-RU" sz="2800" b="1" dirty="0">
                <a:solidFill>
                  <a:schemeClr val="tx1"/>
                </a:solidFill>
              </a:rPr>
              <a:t>генераторами или источниками электрической энергии</a:t>
            </a:r>
            <a:r>
              <a:rPr lang="ru-RU" sz="2800" dirty="0">
                <a:solidFill>
                  <a:schemeClr val="tx1"/>
                </a:solidFill>
              </a:rPr>
              <a:t>, а устройства, потребляющие ее – </a:t>
            </a:r>
            <a:r>
              <a:rPr lang="ru-RU" sz="2800" b="1" dirty="0">
                <a:solidFill>
                  <a:schemeClr val="tx1"/>
                </a:solidFill>
              </a:rPr>
              <a:t>приемниками</a:t>
            </a:r>
            <a:r>
              <a:rPr lang="ru-RU" sz="2800" dirty="0">
                <a:solidFill>
                  <a:schemeClr val="tx1"/>
                </a:solidFill>
              </a:rPr>
              <a:t> (потребителями) электрической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21993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82156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Первый закон Кирхгофа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91056"/>
            <a:ext cx="8568952" cy="453510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 </a:t>
            </a:r>
            <a:r>
              <a:rPr lang="ru-RU" sz="3200" dirty="0"/>
              <a:t>его помощью рассчитываются </a:t>
            </a:r>
            <a:r>
              <a:rPr lang="ru-RU" sz="3200" dirty="0" smtClean="0"/>
              <a:t>кабели </a:t>
            </a:r>
            <a:r>
              <a:rPr lang="ru-RU" sz="3200" dirty="0"/>
              <a:t>и автоматы защиты при </a:t>
            </a:r>
            <a:r>
              <a:rPr lang="ru-RU" sz="3200" dirty="0" smtClean="0"/>
              <a:t>расчёте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схем электроснабжения. </a:t>
            </a:r>
            <a:endParaRPr lang="ru-RU" sz="3200" dirty="0" smtClean="0"/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СУММА ТОКОВ, ПРИХОДЯЩИХ В ЛЮБОЙ УЗЕЛ РАВНА СУММЕ ТОКОВ,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УХОДЯЩИХ ИЗ ЭТОГО УЗЛА. </a:t>
            </a:r>
          </a:p>
          <a:p>
            <a:pPr algn="ctr"/>
            <a:r>
              <a:rPr lang="ru-RU" sz="2800" dirty="0" smtClean="0"/>
              <a:t>На </a:t>
            </a:r>
            <a:r>
              <a:rPr lang="ru-RU" sz="2800" dirty="0"/>
              <a:t>практике приходит один кабель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из </a:t>
            </a:r>
            <a:r>
              <a:rPr lang="ru-RU" sz="2800" dirty="0"/>
              <a:t>источника питания</a:t>
            </a:r>
            <a:r>
              <a:rPr lang="ru-RU" sz="2800" dirty="0" smtClean="0"/>
              <a:t>, а </a:t>
            </a:r>
            <a:r>
              <a:rPr lang="ru-RU" sz="2800" dirty="0"/>
              <a:t>уходит один или несколько.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669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20156"/>
          <a:stretch/>
        </p:blipFill>
        <p:spPr>
          <a:xfrm>
            <a:off x="167737" y="504056"/>
            <a:ext cx="897281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3939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закон Кирхгофа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cf.ppt-online.org/files/slide/j/jdrD0tFSmklW8TqUYVxiEJROLue27cQhwzngMb/slide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23223" r="3604" b="14997"/>
          <a:stretch/>
        </p:blipFill>
        <p:spPr bwMode="auto">
          <a:xfrm>
            <a:off x="1284040" y="1591056"/>
            <a:ext cx="7402760" cy="489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728" y="3349512"/>
            <a:ext cx="2530624" cy="31393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66700">
              <a:buFont typeface="Wingdings" panose="05000000000000000000" pitchFamily="2" charset="2"/>
              <a:buChar char="v"/>
            </a:pPr>
            <a:r>
              <a:rPr lang="ru-RU" dirty="0"/>
              <a:t>Применяется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 </a:t>
            </a:r>
            <a:r>
              <a:rPr lang="ru-RU" dirty="0"/>
              <a:t>подключении нескольких нагрузок последовательно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или </a:t>
            </a:r>
            <a:r>
              <a:rPr lang="ru-RU" dirty="0"/>
              <a:t>нагрузки и длинного </a:t>
            </a:r>
            <a:r>
              <a:rPr lang="ru-RU" dirty="0" smtClean="0"/>
              <a:t>кабеля</a:t>
            </a:r>
            <a:r>
              <a:rPr lang="ru-RU" dirty="0"/>
              <a:t>. </a:t>
            </a:r>
          </a:p>
          <a:p>
            <a:pPr indent="266700">
              <a:buFont typeface="Wingdings" panose="05000000000000000000" pitchFamily="2" charset="2"/>
              <a:buChar char="v"/>
            </a:pPr>
            <a:r>
              <a:rPr lang="ru-RU" dirty="0" smtClean="0"/>
              <a:t>Также </a:t>
            </a:r>
            <a:r>
              <a:rPr lang="ru-RU" dirty="0"/>
              <a:t>применим при </a:t>
            </a:r>
            <a:r>
              <a:rPr lang="ru-RU" dirty="0" smtClean="0"/>
              <a:t>подключении</a:t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/>
              <a:t>от стационарного источника питания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/>
              <a:t>от аккумулятора. </a:t>
            </a:r>
          </a:p>
        </p:txBody>
      </p:sp>
    </p:spTree>
    <p:extLst>
      <p:ext uri="{BB962C8B-B14F-4D97-AF65-F5344CB8AC3E}">
        <p14:creationId xmlns:p14="http://schemas.microsoft.com/office/powerpoint/2010/main" val="21810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закон Кирхгофа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311"/>
          <a:stretch/>
        </p:blipFill>
        <p:spPr>
          <a:xfrm>
            <a:off x="254308" y="1844824"/>
            <a:ext cx="8635383" cy="43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4850"/>
          <a:stretch/>
        </p:blipFill>
        <p:spPr>
          <a:xfrm>
            <a:off x="142525" y="260648"/>
            <a:ext cx="8893971" cy="55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48834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цепи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052736"/>
            <a:ext cx="8906151" cy="3450696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У каждого элемента цепи можно выделить определенное число зажимов (</a:t>
            </a:r>
            <a:r>
              <a:rPr lang="ru-RU" sz="2000" b="1" dirty="0"/>
              <a:t>полюсов</a:t>
            </a:r>
            <a:r>
              <a:rPr lang="ru-RU" sz="2000" dirty="0"/>
              <a:t>), с помощью которых он соединяется с другими элементами</a:t>
            </a:r>
            <a:r>
              <a:rPr lang="ru-RU" sz="2000" dirty="0" smtClean="0"/>
              <a:t>.</a:t>
            </a:r>
          </a:p>
          <a:p>
            <a:pPr algn="ctr"/>
            <a:r>
              <a:rPr lang="ru-RU" sz="2100" dirty="0" smtClean="0"/>
              <a:t> </a:t>
            </a:r>
            <a:r>
              <a:rPr lang="ru-RU" sz="2100" dirty="0"/>
              <a:t>Различают </a:t>
            </a:r>
            <a:r>
              <a:rPr lang="ru-RU" sz="2100" b="1" dirty="0"/>
              <a:t>двух</a:t>
            </a:r>
            <a:r>
              <a:rPr lang="ru-RU" sz="2100" dirty="0"/>
              <a:t> –и </a:t>
            </a:r>
            <a:r>
              <a:rPr lang="ru-RU" sz="2100" b="1" dirty="0"/>
              <a:t>многополюсные</a:t>
            </a:r>
            <a:r>
              <a:rPr lang="ru-RU" sz="2100" dirty="0"/>
              <a:t> элементы. </a:t>
            </a: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Двухполюсники </a:t>
            </a:r>
            <a:r>
              <a:rPr lang="ru-RU" sz="2100" dirty="0"/>
              <a:t>имеют два зажима</a:t>
            </a:r>
            <a:r>
              <a:rPr lang="ru-RU" sz="2100" dirty="0" smtClean="0"/>
              <a:t>.</a:t>
            </a:r>
            <a:br>
              <a:rPr lang="ru-RU" sz="2100" dirty="0" smtClean="0"/>
            </a:br>
            <a:r>
              <a:rPr lang="ru-RU" sz="2100" dirty="0" smtClean="0"/>
              <a:t> </a:t>
            </a:r>
            <a:r>
              <a:rPr lang="ru-RU" sz="2100" dirty="0"/>
              <a:t>К ним относятся </a:t>
            </a:r>
            <a:r>
              <a:rPr lang="ru-RU" sz="2100" b="1" dirty="0"/>
              <a:t>источники энергии </a:t>
            </a: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(</a:t>
            </a:r>
            <a:r>
              <a:rPr lang="ru-RU" sz="2100" dirty="0"/>
              <a:t>за исключением управляемых и многофазных), </a:t>
            </a: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резисторы</a:t>
            </a:r>
            <a:r>
              <a:rPr lang="ru-RU" sz="2100" dirty="0"/>
              <a:t>, катушки индуктивности, конденсаторы. </a:t>
            </a:r>
            <a:r>
              <a:rPr lang="ru-RU" sz="2100" dirty="0" smtClean="0"/>
              <a:t/>
            </a:r>
            <a:br>
              <a:rPr lang="ru-RU" sz="2100" dirty="0" smtClean="0"/>
            </a:br>
            <a:endParaRPr lang="ru-RU" sz="2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201" t="32149" r="12988" b="1702"/>
          <a:stretch/>
        </p:blipFill>
        <p:spPr>
          <a:xfrm>
            <a:off x="2267744" y="3212976"/>
            <a:ext cx="4572508" cy="30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Активные и пассивные 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цепи</a:t>
            </a: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7833" y="1847668"/>
            <a:ext cx="7408333" cy="287463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/>
              <a:t>Активным</a:t>
            </a:r>
            <a:r>
              <a:rPr lang="ru-RU" dirty="0"/>
              <a:t> называется элемент, содержащий в своей структуре источник электрической энергии. </a:t>
            </a:r>
            <a:endParaRPr lang="ru-RU" dirty="0" smtClean="0"/>
          </a:p>
          <a:p>
            <a:r>
              <a:rPr lang="ru-RU" dirty="0" smtClean="0"/>
              <a:t>К </a:t>
            </a:r>
            <a:r>
              <a:rPr lang="ru-RU" b="1" dirty="0"/>
              <a:t>пассивным относятся элементы</a:t>
            </a:r>
            <a:r>
              <a:rPr lang="ru-RU" dirty="0"/>
              <a:t>, в которых рассеивается (резисторы) или накапливается (катушка индуктивности и конденсаторы) энергия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4061" b="23716"/>
          <a:stretch/>
        </p:blipFill>
        <p:spPr>
          <a:xfrm>
            <a:off x="251519" y="3464455"/>
            <a:ext cx="864096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</a:t>
            </a:r>
            <a:b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элементов цепи 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5007" y="2348880"/>
            <a:ext cx="8928993" cy="48965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/>
              <a:t>К </a:t>
            </a:r>
            <a:r>
              <a:rPr lang="ru-RU" sz="2800" b="1" dirty="0" smtClean="0"/>
              <a:t>относятся </a:t>
            </a:r>
            <a:r>
              <a:rPr lang="ru-RU" sz="2800" b="1" dirty="0"/>
              <a:t>их вольт-амперные, вебер-амперные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и </a:t>
            </a:r>
            <a:r>
              <a:rPr lang="ru-RU" sz="2800" b="1" dirty="0"/>
              <a:t>кулон-</a:t>
            </a:r>
            <a:r>
              <a:rPr lang="ru-RU" sz="2800" b="1" dirty="0" err="1"/>
              <a:t>вольтные</a:t>
            </a:r>
            <a:r>
              <a:rPr lang="ru-RU" sz="2800" b="1" dirty="0"/>
              <a:t> характеристики, описываемые </a:t>
            </a:r>
            <a:r>
              <a:rPr lang="ru-RU" sz="2800" b="1" i="1" u="sng" dirty="0">
                <a:solidFill>
                  <a:srgbClr val="7030A0"/>
                </a:solidFill>
              </a:rPr>
              <a:t>дифференциальными</a:t>
            </a:r>
            <a:r>
              <a:rPr lang="ru-RU" sz="2800" b="1" dirty="0"/>
              <a:t> или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</a:t>
            </a:r>
            <a:r>
              <a:rPr lang="ru-RU" sz="2800" b="1" dirty="0"/>
              <a:t>и) </a:t>
            </a:r>
            <a:r>
              <a:rPr lang="ru-RU" sz="2800" b="1" i="1" u="sng" dirty="0">
                <a:solidFill>
                  <a:srgbClr val="7030A0"/>
                </a:solidFill>
              </a:rPr>
              <a:t>алгебраическими</a:t>
            </a:r>
            <a:r>
              <a:rPr lang="ru-RU" sz="2800" b="1" dirty="0"/>
              <a:t> уравнениями. </a:t>
            </a:r>
            <a:endParaRPr lang="ru-RU" sz="2800" b="1" dirty="0" smtClean="0"/>
          </a:p>
          <a:p>
            <a:pPr>
              <a:lnSpc>
                <a:spcPct val="100000"/>
              </a:lnSpc>
            </a:pPr>
            <a:r>
              <a:rPr lang="ru-RU" sz="2800" dirty="0" smtClean="0"/>
              <a:t>Если </a:t>
            </a:r>
            <a:r>
              <a:rPr lang="ru-RU" sz="2800" dirty="0"/>
              <a:t>элементы описываются линейными дифференциальными или алгебраическими уравнениями, то они называются </a:t>
            </a:r>
            <a:r>
              <a:rPr lang="ru-RU" sz="2800" b="1" dirty="0">
                <a:solidFill>
                  <a:srgbClr val="7030A0"/>
                </a:solidFill>
              </a:rPr>
              <a:t>линейными</a:t>
            </a:r>
            <a:r>
              <a:rPr lang="ru-RU" sz="2800" b="1" dirty="0"/>
              <a:t>, в </a:t>
            </a:r>
            <a:r>
              <a:rPr lang="ru-RU" sz="2800" dirty="0"/>
              <a:t>противном случае они относятся к классу </a:t>
            </a:r>
            <a:r>
              <a:rPr lang="ru-RU" sz="2800" b="1" dirty="0">
                <a:solidFill>
                  <a:srgbClr val="7030A0"/>
                </a:solidFill>
              </a:rPr>
              <a:t>нелинейных</a:t>
            </a:r>
            <a:r>
              <a:rPr lang="ru-RU" sz="2800" b="1" dirty="0"/>
              <a:t>. 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6962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82156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Пассивные элементы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2392" y="1739917"/>
            <a:ext cx="8424935" cy="5150312"/>
          </a:xfrm>
        </p:spPr>
        <p:txBody>
          <a:bodyPr>
            <a:normAutofit/>
          </a:bodyPr>
          <a:lstStyle/>
          <a:p>
            <a:r>
              <a:rPr lang="ru-RU" dirty="0"/>
              <a:t>Если параметры элемента </a:t>
            </a:r>
            <a:r>
              <a:rPr lang="ru-RU" i="1" dirty="0"/>
              <a:t>не являются функциями пространственных координат</a:t>
            </a:r>
            <a:r>
              <a:rPr lang="ru-RU" dirty="0"/>
              <a:t>, определяющих его геометрические размеры, то он называется</a:t>
            </a:r>
            <a:r>
              <a:rPr lang="ru-RU" b="1" dirty="0"/>
              <a:t>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элементом </a:t>
            </a:r>
            <a:r>
              <a:rPr lang="ru-RU" b="1" dirty="0"/>
              <a:t>с сосредоточенными параметрами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элемент описывается уравнениями, </a:t>
            </a:r>
            <a:r>
              <a:rPr lang="ru-RU" i="1" dirty="0"/>
              <a:t>в которые входят пространственные переменные</a:t>
            </a:r>
            <a:r>
              <a:rPr lang="ru-RU" dirty="0"/>
              <a:t>, то он относится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 </a:t>
            </a:r>
            <a:r>
              <a:rPr lang="ru-RU" dirty="0"/>
              <a:t>классу </a:t>
            </a:r>
            <a:r>
              <a:rPr lang="ru-RU" b="1" dirty="0"/>
              <a:t>элементов с распределенными параметрами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Классическим </a:t>
            </a:r>
            <a:r>
              <a:rPr lang="ru-RU" dirty="0"/>
              <a:t>примером последних является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линия </a:t>
            </a:r>
            <a:r>
              <a:rPr lang="ru-RU" b="1" dirty="0"/>
              <a:t>передачи электроэнергии (длинная линия).</a:t>
            </a:r>
          </a:p>
          <a:p>
            <a:r>
              <a:rPr lang="ru-RU" dirty="0"/>
              <a:t>Цепи, содержащие только линейные элементы, называются линейными. Наличие в схеме хотя бы одного нелинейного элемента относит ее к классу нелинейных.</a:t>
            </a:r>
          </a:p>
          <a:p>
            <a:pPr algn="ctr"/>
            <a:r>
              <a:rPr lang="ru-RU" b="1" dirty="0"/>
              <a:t>Рассмотрим пассивные элементы цепи</a:t>
            </a:r>
            <a:r>
              <a:rPr lang="ru-RU" b="1" dirty="0" smtClean="0"/>
              <a:t>,</a:t>
            </a:r>
            <a:br>
              <a:rPr lang="ru-RU" b="1" dirty="0" smtClean="0"/>
            </a:br>
            <a:r>
              <a:rPr lang="ru-RU" b="1" dirty="0" smtClean="0"/>
              <a:t> их </a:t>
            </a:r>
            <a:r>
              <a:rPr lang="ru-RU" b="1" dirty="0"/>
              <a:t>основные характеристики и параметры.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37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4624" y="548680"/>
            <a:ext cx="7543800" cy="6734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Инженерные системы здания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6061"/>
            <a:ext cx="7776864" cy="544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680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443931"/>
            <a:ext cx="3879076" cy="258685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Резистивный элемент (резистор)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18233" b="23445"/>
          <a:stretch/>
        </p:blipFill>
        <p:spPr>
          <a:xfrm>
            <a:off x="815008" y="2708920"/>
            <a:ext cx="7901136" cy="345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7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3717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9768" y="1268760"/>
            <a:ext cx="3250704" cy="5003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674" t="7828" r="9944" b="9115"/>
          <a:stretch/>
        </p:blipFill>
        <p:spPr>
          <a:xfrm>
            <a:off x="323528" y="332657"/>
            <a:ext cx="5112568" cy="3846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137" y="4458160"/>
            <a:ext cx="4675349" cy="23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1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461" r="7256" b="14421"/>
          <a:stretch/>
        </p:blipFill>
        <p:spPr>
          <a:xfrm>
            <a:off x="368846" y="628166"/>
            <a:ext cx="8539967" cy="6043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2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490" y="257638"/>
            <a:ext cx="4041998" cy="2341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12704"/>
            <a:ext cx="8727060" cy="65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td1.mycdn.me/image?id=838008646234&amp;t=20&amp;plc=WEB&amp;tkn=*WFZFl73KKNNP8K3_dA42X6wDMj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984"/>
            <a:ext cx="8640960" cy="672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74888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Самоиндукция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cf.ppt-online.org/files/slide/j/JMVCXUri9bEFk81ZoAwIHxNdODKB4hjl2G6gYz/slide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21896" r="7660" b="7215"/>
          <a:stretch/>
        </p:blipFill>
        <p:spPr bwMode="auto">
          <a:xfrm>
            <a:off x="457200" y="1772816"/>
            <a:ext cx="82296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1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0" y="338328"/>
            <a:ext cx="8280920" cy="6210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73" y="1772816"/>
            <a:ext cx="4289056" cy="368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3. Емкостный элемент (</a:t>
            </a:r>
            <a:r>
              <a:rPr lang="ru-RU" dirty="0"/>
              <a:t>конденсатор</a:t>
            </a:r>
            <a:r>
              <a:rPr lang="ru-RU" b="1" dirty="0" smtClean="0"/>
              <a:t>)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949" t="9586" r="4642" b="53565"/>
          <a:stretch/>
        </p:blipFill>
        <p:spPr>
          <a:xfrm>
            <a:off x="4860032" y="1011982"/>
            <a:ext cx="3684843" cy="1361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" y="2482260"/>
            <a:ext cx="7349441" cy="37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8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175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Что будем изучать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22846" r="15572" b="22395"/>
          <a:stretch/>
        </p:blipFill>
        <p:spPr bwMode="auto">
          <a:xfrm>
            <a:off x="539552" y="836712"/>
            <a:ext cx="8115753" cy="541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1628800"/>
            <a:ext cx="415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46805" y="2090465"/>
            <a:ext cx="51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8847" y="3090028"/>
            <a:ext cx="510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83669" y="4149080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5333470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72444" y="5157192"/>
            <a:ext cx="5501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747" y="4221088"/>
            <a:ext cx="506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429000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6884" y="2377780"/>
            <a:ext cx="55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9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38140"/>
          </a:xfrm>
        </p:spPr>
        <p:txBody>
          <a:bodyPr/>
          <a:lstStyle/>
          <a:p>
            <a:r>
              <a:rPr lang="ru-RU" b="1" dirty="0"/>
              <a:t>Конденсатор</a:t>
            </a:r>
            <a:r>
              <a:rPr lang="ru-RU" dirty="0"/>
              <a:t> –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25" y="3284985"/>
            <a:ext cx="4778889" cy="35730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340768"/>
            <a:ext cx="8435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это </a:t>
            </a:r>
            <a:r>
              <a:rPr lang="ru-RU" sz="2400" b="1" dirty="0"/>
              <a:t>пассивный элемент, характеризующийся </a:t>
            </a:r>
            <a:r>
              <a:rPr lang="ru-RU" sz="2400" b="1" dirty="0" smtClean="0"/>
              <a:t>ЕМКОСТЬЮ. </a:t>
            </a:r>
            <a:br>
              <a:rPr lang="ru-RU" sz="2400" b="1" dirty="0" smtClean="0"/>
            </a:br>
            <a:r>
              <a:rPr lang="ru-RU" sz="2400" b="1" dirty="0" smtClean="0"/>
              <a:t>Для </a:t>
            </a:r>
            <a:r>
              <a:rPr lang="ru-RU" sz="2400" b="1" dirty="0"/>
              <a:t>расчета последней необходимо рассчитать электрическое поле в конденсаторе.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Емкость </a:t>
            </a:r>
            <a:r>
              <a:rPr lang="ru-RU" sz="2400" b="1" dirty="0"/>
              <a:t>определяется отношением заряда q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на </a:t>
            </a:r>
            <a:r>
              <a:rPr lang="ru-RU" sz="2400" b="1" dirty="0"/>
              <a:t>обкладках конденсатора к напряжению u между ними</a:t>
            </a:r>
          </a:p>
          <a:p>
            <a:pPr algn="ctr"/>
            <a:r>
              <a:rPr lang="ru-RU" sz="2400" b="1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608" y="3284984"/>
            <a:ext cx="4690864" cy="351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86800" cy="641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33" y="338328"/>
            <a:ext cx="8576733" cy="64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Отличие реактивного от активного сопротивления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1772816"/>
            <a:ext cx="8280400" cy="4968552"/>
          </a:xfrm>
        </p:spPr>
        <p:txBody>
          <a:bodyPr>
            <a:normAutofit fontScale="85000" lnSpcReduction="20000"/>
          </a:bodyPr>
          <a:lstStyle/>
          <a:p>
            <a:r>
              <a:rPr lang="ru-RU" sz="2600" b="1" dirty="0">
                <a:solidFill>
                  <a:schemeClr val="tx1"/>
                </a:solidFill>
              </a:rPr>
              <a:t>Внутри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активного сопротивления </a:t>
            </a:r>
            <a:r>
              <a:rPr lang="ru-RU" sz="2600" b="1" dirty="0">
                <a:solidFill>
                  <a:schemeClr val="tx1"/>
                </a:solidFill>
              </a:rPr>
              <a:t>энергия </a:t>
            </a:r>
            <a:r>
              <a:rPr lang="ru-RU" sz="2600" b="1" u="sng" dirty="0">
                <a:solidFill>
                  <a:schemeClr val="tx1"/>
                </a:solidFill>
              </a:rPr>
              <a:t>не накапливается. </a:t>
            </a:r>
            <a:endParaRPr lang="ru-RU" sz="2600" b="1" u="sng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Энергия</a:t>
            </a:r>
            <a:r>
              <a:rPr lang="ru-RU" b="1" dirty="0">
                <a:solidFill>
                  <a:schemeClr val="tx1"/>
                </a:solidFill>
              </a:rPr>
              <a:t>, потребляемая активным сопротивлением из сети, передается окружающей среде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(в виде тепла, подъема груза, увеличение скорости чего-либо, света, химической и других видов энергии)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и обратно в сеть не возвращается.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Реактивное сопротивление </a:t>
            </a:r>
            <a:r>
              <a:rPr lang="ru-RU" sz="3000" b="1" u="sng" dirty="0">
                <a:solidFill>
                  <a:schemeClr val="tx1"/>
                </a:solidFill>
              </a:rPr>
              <a:t>накапливает энергию</a:t>
            </a:r>
            <a:r>
              <a:rPr lang="ru-RU" sz="3000" b="1" dirty="0">
                <a:solidFill>
                  <a:schemeClr val="tx1"/>
                </a:solidFill>
              </a:rPr>
              <a:t> внутри себя в течении четверти периода синусоиды, а затем в следующую четверть периода отдает запасенную энергию обратно в сеть. А в окружающую среду с реактивного сопротивления энергия не передается.</a:t>
            </a:r>
            <a:br>
              <a:rPr lang="ru-RU" sz="3000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Емкостное сопротивление (конденсатор) накапливает энергию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в виде электрического поля между обкладками.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Индуктивное сопротивление (дроссель) накапливает энергию 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в виде магнитного поля внутри обмотки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algn="r"/>
            <a:r>
              <a:rPr lang="ru-RU" b="1" dirty="0">
                <a:solidFill>
                  <a:schemeClr val="tx1"/>
                </a:solidFill>
              </a:rPr>
              <a:t>На </a:t>
            </a:r>
            <a:r>
              <a:rPr lang="ru-RU" b="1" dirty="0" smtClean="0">
                <a:solidFill>
                  <a:schemeClr val="tx1"/>
                </a:solidFill>
              </a:rPr>
              <a:t>активном выделяется энергия.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Реактивное  действует </a:t>
            </a:r>
            <a:r>
              <a:rPr lang="ru-RU" b="1" dirty="0">
                <a:solidFill>
                  <a:schemeClr val="tx1"/>
                </a:solidFill>
              </a:rPr>
              <a:t>как </a:t>
            </a:r>
            <a:r>
              <a:rPr lang="ru-RU" b="1" dirty="0" smtClean="0">
                <a:solidFill>
                  <a:schemeClr val="tx1"/>
                </a:solidFill>
              </a:rPr>
              <a:t>затвор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56984" cy="64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397" y="548680"/>
            <a:ext cx="8229600" cy="114645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Схемы замещения источников электрической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энергии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4702" y="1886879"/>
            <a:ext cx="9036495" cy="1482592"/>
          </a:xfrm>
        </p:spPr>
        <p:txBody>
          <a:bodyPr>
            <a:normAutofit/>
          </a:bodyPr>
          <a:lstStyle/>
          <a:p>
            <a:r>
              <a:rPr lang="ru-RU" b="1" dirty="0"/>
              <a:t>Схема электрической цепи, которую составляют для расчета режима работы цепи, </a:t>
            </a:r>
            <a:r>
              <a:rPr lang="ru-RU" dirty="0"/>
              <a:t>называют </a:t>
            </a:r>
            <a:r>
              <a:rPr lang="ru-RU" b="1" dirty="0"/>
              <a:t>схемой замещения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Представление </a:t>
            </a:r>
            <a:r>
              <a:rPr lang="ru-RU" dirty="0"/>
              <a:t>любой электрической цепи схемой замещения позволяет анализировать состояние и режим как всей цепи, так и ее частей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977" t="17388" r="8866" b="9977"/>
          <a:stretch/>
        </p:blipFill>
        <p:spPr>
          <a:xfrm>
            <a:off x="4200700" y="3238132"/>
            <a:ext cx="4414152" cy="3324339"/>
          </a:xfrm>
          <a:prstGeom prst="rect">
            <a:avLst/>
          </a:prstGeom>
        </p:spPr>
      </p:pic>
      <p:sp>
        <p:nvSpPr>
          <p:cNvPr id="5" name="Объект 1"/>
          <p:cNvSpPr txBox="1">
            <a:spLocks/>
          </p:cNvSpPr>
          <p:nvPr/>
        </p:nvSpPr>
        <p:spPr>
          <a:xfrm>
            <a:off x="114964" y="3238132"/>
            <a:ext cx="3952979" cy="3324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Основными схемными элементами, используемыми для построения модели электрической цепи, являются: резистивный, индуктивный и емкостный. Эти элементы относятся к пассивным схемным элементам. </a:t>
            </a:r>
          </a:p>
          <a:p>
            <a:r>
              <a:rPr lang="ru-RU" dirty="0" smtClean="0"/>
              <a:t>К активным элементам относятся источники энергии.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6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448" t="6034" r="8277" b="9483"/>
          <a:stretch/>
        </p:blipFill>
        <p:spPr>
          <a:xfrm>
            <a:off x="872067" y="476672"/>
            <a:ext cx="776040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700" t="8111" r="8655" b="20737"/>
          <a:stretch/>
        </p:blipFill>
        <p:spPr>
          <a:xfrm>
            <a:off x="611560" y="476672"/>
            <a:ext cx="8208912" cy="530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977" t="7013" r="3307" b="6434"/>
          <a:stretch/>
        </p:blipFill>
        <p:spPr>
          <a:xfrm>
            <a:off x="606746" y="476672"/>
            <a:ext cx="808005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495" r="4418"/>
          <a:stretch/>
        </p:blipFill>
        <p:spPr>
          <a:xfrm>
            <a:off x="323528" y="339703"/>
            <a:ext cx="8568952" cy="61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778098"/>
          </a:xfrm>
        </p:spPr>
        <p:txBody>
          <a:bodyPr>
            <a:noAutofit/>
          </a:bodyPr>
          <a:lstStyle/>
          <a:p>
            <a:r>
              <a:rPr lang="ru-RU" b="1" dirty="0" smtClean="0"/>
              <a:t>ТКП – технический кодекс установившейся практики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67540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ТКП 181-2009 </a:t>
            </a:r>
          </a:p>
          <a:p>
            <a:pPr marL="0" indent="0">
              <a:buNone/>
            </a:pPr>
            <a:r>
              <a:rPr lang="ru-RU" sz="2400" b="1" dirty="0" smtClean="0"/>
              <a:t>Правила технической эксплуатации электроустановок потребителей  </a:t>
            </a: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ТКП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45-4.04-326-2018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b="1" dirty="0"/>
              <a:t>Системы электрооборудования жилых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и </a:t>
            </a:r>
            <a:r>
              <a:rPr lang="ru-RU" sz="2400" b="1" dirty="0"/>
              <a:t>общественных зданий</a:t>
            </a:r>
            <a:r>
              <a:rPr lang="ru-RU" sz="2400" dirty="0"/>
              <a:t>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 smtClean="0"/>
              <a:t>Строительные </a:t>
            </a:r>
            <a:r>
              <a:rPr lang="ru-RU" sz="1600" dirty="0"/>
              <a:t>нормы проектирования </a:t>
            </a:r>
            <a:r>
              <a:rPr lang="ru-RU" sz="1600" dirty="0" smtClean="0"/>
              <a:t> 01.01.2019 </a:t>
            </a:r>
            <a:r>
              <a:rPr lang="ru-RU" sz="2400" dirty="0"/>
              <a:t>	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ТКП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45-4.04-327-2018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/>
              <a:t>Системы </a:t>
            </a:r>
            <a:r>
              <a:rPr lang="ru-RU" sz="2400" b="1" dirty="0"/>
              <a:t>связи диспетчеризации инженерного оборудования жилых и общественных зданий</a:t>
            </a:r>
            <a:r>
              <a:rPr lang="ru-RU" sz="2400" dirty="0"/>
              <a:t>. </a:t>
            </a:r>
            <a:br>
              <a:rPr lang="ru-RU" sz="2400" dirty="0"/>
            </a:br>
            <a:r>
              <a:rPr lang="ru-RU" sz="1600" dirty="0"/>
              <a:t>Строительные нормы проектирования 	</a:t>
            </a:r>
            <a:r>
              <a:rPr lang="ru-RU" sz="1600" dirty="0" smtClean="0"/>
              <a:t>01.04.2019 </a:t>
            </a:r>
            <a:r>
              <a:rPr lang="ru-RU" sz="2400" dirty="0"/>
              <a:t>	</a:t>
            </a:r>
            <a:endParaRPr lang="ru-RU" sz="2400" dirty="0" smtClean="0"/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11187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60648"/>
            <a:ext cx="8579296" cy="570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Управляемые источники напряжения и тока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4149080"/>
            <a:ext cx="8928991" cy="2664296"/>
          </a:xfrm>
        </p:spPr>
        <p:txBody>
          <a:bodyPr>
            <a:noAutofit/>
          </a:bodyPr>
          <a:lstStyle/>
          <a:p>
            <a:pPr marL="342900" indent="-342900">
              <a:buClrTx/>
              <a:buSzPct val="110000"/>
              <a:buFont typeface="+mj-lt"/>
              <a:buAutoNum type="arabicParenR"/>
            </a:pPr>
            <a:r>
              <a:rPr lang="ru-RU" sz="1500" b="1" dirty="0"/>
              <a:t>Источник напряжения (</a:t>
            </a:r>
            <a:r>
              <a:rPr lang="ru-RU" sz="1500" b="1" dirty="0" err="1"/>
              <a:t>э.д.с</a:t>
            </a:r>
            <a:r>
              <a:rPr lang="ru-RU" sz="1500" b="1" dirty="0"/>
              <a:t>.), управляемый напряжением (</a:t>
            </a:r>
            <a:r>
              <a:rPr lang="ru-RU" sz="1500" b="1" dirty="0" smtClean="0"/>
              <a:t>ИНУН) </a:t>
            </a:r>
            <a:r>
              <a:rPr lang="ru-RU" sz="1500" dirty="0" smtClean="0"/>
              <a:t>– </a:t>
            </a:r>
            <a:br>
              <a:rPr lang="ru-RU" sz="1500" dirty="0" smtClean="0"/>
            </a:br>
            <a:r>
              <a:rPr lang="ru-RU" sz="1500" dirty="0" smtClean="0"/>
              <a:t>идеализированный </a:t>
            </a:r>
            <a:r>
              <a:rPr lang="ru-RU" sz="1500" dirty="0"/>
              <a:t>элемент схемы замещения, </a:t>
            </a:r>
            <a:r>
              <a:rPr lang="ru-RU" sz="1500" b="1" dirty="0"/>
              <a:t>напряжение</a:t>
            </a:r>
            <a:r>
              <a:rPr lang="ru-RU" sz="1500" dirty="0"/>
              <a:t> на полюсах которого 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зависит от проходящего по нему тока, но зависит от управляющего им напряжения. </a:t>
            </a:r>
            <a:endParaRPr lang="ru-RU" sz="15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Tx/>
              <a:buSzPct val="110000"/>
              <a:buFont typeface="+mj-lt"/>
              <a:buAutoNum type="arabicParenR"/>
            </a:pPr>
            <a:r>
              <a:rPr lang="ru-RU" sz="1500" b="1" dirty="0" smtClean="0"/>
              <a:t>Источник </a:t>
            </a:r>
            <a:r>
              <a:rPr lang="ru-RU" sz="1500" b="1" dirty="0"/>
              <a:t>напряжения (</a:t>
            </a:r>
            <a:r>
              <a:rPr lang="ru-RU" sz="1500" b="1" dirty="0" err="1"/>
              <a:t>э.д.с</a:t>
            </a:r>
            <a:r>
              <a:rPr lang="ru-RU" sz="1500" b="1" dirty="0"/>
              <a:t>.), управляемый током (ИНУТ</a:t>
            </a:r>
            <a:r>
              <a:rPr lang="ru-RU" sz="1500" b="1" dirty="0" smtClean="0"/>
              <a:t>) </a:t>
            </a:r>
            <a:r>
              <a:rPr lang="ru-RU" sz="1500" dirty="0" smtClean="0"/>
              <a:t>−</a:t>
            </a:r>
            <a:br>
              <a:rPr lang="ru-RU" sz="1500" dirty="0" smtClean="0"/>
            </a:br>
            <a:r>
              <a:rPr lang="ru-RU" sz="1500" dirty="0" smtClean="0"/>
              <a:t> </a:t>
            </a:r>
            <a:r>
              <a:rPr lang="ru-RU" sz="1500" dirty="0"/>
              <a:t>идеализированный элемент схемы замещения , </a:t>
            </a:r>
            <a:r>
              <a:rPr lang="ru-RU" sz="1500" b="1" dirty="0"/>
              <a:t>напряжение</a:t>
            </a:r>
            <a:r>
              <a:rPr lang="ru-RU" sz="1500" dirty="0"/>
              <a:t> на полюсах которого 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b="1" dirty="0" smtClean="0">
                <a:solidFill>
                  <a:srgbClr val="FF0000"/>
                </a:solidFill>
              </a:rPr>
              <a:t>не </a:t>
            </a:r>
            <a:r>
              <a:rPr lang="ru-RU" sz="1500" b="1" dirty="0">
                <a:solidFill>
                  <a:srgbClr val="FF0000"/>
                </a:solidFill>
              </a:rPr>
              <a:t>зависит от проходящего по нему тока, но зависит от управляющего им тока.</a:t>
            </a:r>
            <a:endParaRPr lang="ru-RU" sz="1500" b="1" dirty="0" smtClean="0">
              <a:solidFill>
                <a:srgbClr val="FF0000"/>
              </a:solidFill>
            </a:endParaRPr>
          </a:p>
          <a:p>
            <a:pPr marL="342900" indent="-342900">
              <a:buClrTx/>
              <a:buSzPct val="110000"/>
              <a:buFont typeface="+mj-lt"/>
              <a:buAutoNum type="arabicParenR"/>
            </a:pPr>
            <a:r>
              <a:rPr lang="ru-RU" sz="1500" b="1" dirty="0" smtClean="0"/>
              <a:t>Источник </a:t>
            </a:r>
            <a:r>
              <a:rPr lang="ru-RU" sz="1500" b="1" dirty="0"/>
              <a:t>тока, управляемый напряжением (ИТУН)</a:t>
            </a:r>
            <a:r>
              <a:rPr lang="ru-RU" sz="1500" dirty="0"/>
              <a:t> – идеализированный элемент схемы замещения , </a:t>
            </a:r>
            <a:r>
              <a:rPr lang="ru-RU" sz="1500" b="1" dirty="0">
                <a:solidFill>
                  <a:srgbClr val="7030A0"/>
                </a:solidFill>
              </a:rPr>
              <a:t>ток которого не зависит от напряжения на полюсах</a:t>
            </a:r>
            <a:r>
              <a:rPr lang="ru-RU" sz="1500" dirty="0"/>
              <a:t>, </a:t>
            </a:r>
            <a:r>
              <a:rPr lang="ru-RU" sz="1500" b="1" dirty="0"/>
              <a:t>но зависит от управляющего им напряжения</a:t>
            </a:r>
            <a:r>
              <a:rPr lang="ru-RU" sz="1500" dirty="0"/>
              <a:t> </a:t>
            </a:r>
            <a:endParaRPr lang="ru-RU" sz="1500" b="1" dirty="0" smtClean="0"/>
          </a:p>
          <a:p>
            <a:pPr marL="342900" indent="-342900">
              <a:buClrTx/>
              <a:buSzPct val="110000"/>
              <a:buFont typeface="+mj-lt"/>
              <a:buAutoNum type="arabicParenR"/>
            </a:pPr>
            <a:r>
              <a:rPr lang="ru-RU" sz="1500" b="1" dirty="0" smtClean="0"/>
              <a:t>Источник </a:t>
            </a:r>
            <a:r>
              <a:rPr lang="ru-RU" sz="1500" b="1" dirty="0"/>
              <a:t>тока, управляемый током (ИТУТ)</a:t>
            </a:r>
            <a:r>
              <a:rPr lang="ru-RU" sz="1500" dirty="0"/>
              <a:t> – идеализированный элемент схемы замещения, 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b="1" dirty="0" smtClean="0">
                <a:solidFill>
                  <a:srgbClr val="7030A0"/>
                </a:solidFill>
              </a:rPr>
              <a:t>ток </a:t>
            </a:r>
            <a:r>
              <a:rPr lang="ru-RU" sz="1500" b="1" dirty="0">
                <a:solidFill>
                  <a:srgbClr val="7030A0"/>
                </a:solidFill>
              </a:rPr>
              <a:t>которого не зависит от напряжения на его полюсах, но зависит от управляющего им тока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005" t="16306" r="11061" b="22919"/>
          <a:stretch/>
        </p:blipFill>
        <p:spPr>
          <a:xfrm>
            <a:off x="1490424" y="831041"/>
            <a:ext cx="5745872" cy="33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altLang="ru-RU" b="1" dirty="0">
                <a:solidFill>
                  <a:srgbClr val="49505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altLang="ru-RU" b="1" dirty="0">
                <a:solidFill>
                  <a:srgbClr val="49505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altLang="ru-RU" b="1" dirty="0" smtClean="0">
                <a:solidFill>
                  <a:srgbClr val="49505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Контрольные </a:t>
            </a:r>
            <a:r>
              <a:rPr lang="ru-RU" altLang="ru-RU" b="1" dirty="0">
                <a:solidFill>
                  <a:srgbClr val="49505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вопросы и задачи</a:t>
            </a:r>
            <a:r>
              <a:rPr lang="ru-RU" altLang="ru-RU" sz="2400" dirty="0">
                <a:solidFill>
                  <a:schemeClr val="tx1"/>
                </a:solidFill>
              </a:rPr>
              <a:t/>
            </a:r>
            <a:br>
              <a:rPr lang="ru-RU" altLang="ru-RU" sz="2400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7178" name="Рисунок 37" descr="http://www.toehelp.ru/theory/toe/lecture01/Image13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617" y="6005600"/>
            <a:ext cx="29908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3568" y="1743774"/>
            <a:ext cx="792088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495057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Может ли внешняя характеристик источника проходить через начало координат?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49505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Какой режим (холостой ход или короткое замыкание) является аварийным для источника тока?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49505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чем заключаются эквивалентность и различие последовательной и параллельной схем замещения источника?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49505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Определить индуктивность L и энергию магнитного поля WМ катушки, если при токе в ней I=20А потокосцепление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Segoe UI" panose="020B0502040204020203" pitchFamily="34" charset="0"/>
              </a:rPr>
              <a:t>y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=2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Вб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Ответ: L=0,1 Гн; WМ=</a:t>
            </a:r>
            <a:r>
              <a:rPr kumimoji="0" lang="en-US" altLang="ru-RU" sz="1600" b="0" i="0" u="none" strike="noStrike" cap="none" normalizeH="0" baseline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0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Дж.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Определить емкость С и энергию электрического поля WЭ конденсатора, если при напряжении на его обкладках U=400 В заряд конденсатора q=0,2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Segoe UI" panose="020B0502040204020203" pitchFamily="34" charset="0"/>
              </a:rPr>
              <a:t>´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10-3 Кл.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Ответ: С=0,5 мкФ; WЭ=0,04 Дж.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	У генератора постоянного тока при токе в нагрузке I1=50Анапряжение на зажимах U1=210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В,а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притоке, равном I2=100А, оно снижается до U2=190 В.</a:t>
            </a:r>
            <a:endParaRPr lang="ru-RU" altLang="ru-RU" sz="1400" dirty="0">
              <a:solidFill>
                <a:srgbClr val="495057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Определить параметры последовательной схемы замещения источника и ток короткого замыкания.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Ответ: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49505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1. Теоретические основы электротехники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32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изучает электротехника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2424" b="2349"/>
          <a:stretch/>
        </p:blipFill>
        <p:spPr bwMode="auto">
          <a:xfrm>
            <a:off x="738130" y="1844824"/>
            <a:ext cx="7700790" cy="446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2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94124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chemeClr val="tx1"/>
                </a:solidFill>
              </a:rPr>
              <a:t>Электротехника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2801" y="958136"/>
            <a:ext cx="7884865" cy="1440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/>
              <a:t>техническая дисциплина, которая занимается анализом и практическим использованием для нужд промышленного производства и быта всех физических явлений, связанных с электрическими и магнитными полями. Область практического применения электротехники имеет четыре связанные друг с другом направления :</a:t>
            </a:r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9994602"/>
              </p:ext>
            </p:extLst>
          </p:nvPr>
        </p:nvGraphicFramePr>
        <p:xfrm>
          <a:off x="0" y="2276872"/>
          <a:ext cx="9108504" cy="418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80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548680"/>
            <a:ext cx="7543800" cy="828641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электротехники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3252" y="1412776"/>
            <a:ext cx="8507288" cy="75782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имеют общую физическую основу,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но направлены на решение различных технических задач. 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88807478"/>
              </p:ext>
            </p:extLst>
          </p:nvPr>
        </p:nvGraphicFramePr>
        <p:xfrm>
          <a:off x="251520" y="2170600"/>
          <a:ext cx="8892480" cy="449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83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472</TotalTime>
  <Words>738</Words>
  <Application>Microsoft Office PowerPoint</Application>
  <PresentationFormat>Экран (4:3)</PresentationFormat>
  <Paragraphs>124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Ретро</vt:lpstr>
      <vt:lpstr>Дисциплина  «Электротехника и электроснабжение»</vt:lpstr>
      <vt:lpstr>Презентация PowerPoint</vt:lpstr>
      <vt:lpstr>Инженерные системы здания</vt:lpstr>
      <vt:lpstr>Что будем изучать</vt:lpstr>
      <vt:lpstr>ТКП – технический кодекс установившейся практики</vt:lpstr>
      <vt:lpstr>1. Теоретические основы электротехники</vt:lpstr>
      <vt:lpstr>Что изучает электротехника</vt:lpstr>
      <vt:lpstr>Электротехника</vt:lpstr>
      <vt:lpstr>Области электротехники</vt:lpstr>
      <vt:lpstr>Предмет изучения электротехники в рамках специальности ПГС</vt:lpstr>
      <vt:lpstr>Презентация PowerPoint</vt:lpstr>
      <vt:lpstr>Основные понятия</vt:lpstr>
      <vt:lpstr>Закон Ома: </vt:lpstr>
      <vt:lpstr>Закон Ома для участка цепи</vt:lpstr>
      <vt:lpstr>Закон Джоуля — Ленца. </vt:lpstr>
      <vt:lpstr>Закон Джоуля — Ленца</vt:lpstr>
      <vt:lpstr>Презентация PowerPoint</vt:lpstr>
      <vt:lpstr>Электрическая цепь</vt:lpstr>
      <vt:lpstr>Топология цепи</vt:lpstr>
      <vt:lpstr>Электрическая цепь </vt:lpstr>
      <vt:lpstr>Первый закон Кирхгофа</vt:lpstr>
      <vt:lpstr>Презентация PowerPoint</vt:lpstr>
      <vt:lpstr>Второй закон Кирхгофа</vt:lpstr>
      <vt:lpstr>Второй закон Кирхгофа</vt:lpstr>
      <vt:lpstr>Презентация PowerPoint</vt:lpstr>
      <vt:lpstr>Элементы цепи</vt:lpstr>
      <vt:lpstr>Активные и пассивные  элементы цепи</vt:lpstr>
      <vt:lpstr>Основные характеристики  элементов цепи </vt:lpstr>
      <vt:lpstr>Пассивные элементы</vt:lpstr>
      <vt:lpstr>Резистивный элемент (резистор)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Самоиндукция</vt:lpstr>
      <vt:lpstr>Презентация PowerPoint</vt:lpstr>
      <vt:lpstr>3. Емкостный элемент (конденсатор)</vt:lpstr>
      <vt:lpstr>Конденсатор – </vt:lpstr>
      <vt:lpstr>Презентация PowerPoint</vt:lpstr>
      <vt:lpstr>Презентация PowerPoint</vt:lpstr>
      <vt:lpstr>Отличие реактивного от активного сопротивления</vt:lpstr>
      <vt:lpstr>Презентация PowerPoint</vt:lpstr>
      <vt:lpstr>Схемы замещения источников электрической энергии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Управляемые источники напряжения и тока</vt:lpstr>
      <vt:lpstr> Контрольные вопросы и задачи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57</cp:revision>
  <dcterms:created xsi:type="dcterms:W3CDTF">2019-02-06T14:42:10Z</dcterms:created>
  <dcterms:modified xsi:type="dcterms:W3CDTF">2022-06-24T11:33:21Z</dcterms:modified>
</cp:coreProperties>
</file>