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2" r:id="rId2"/>
    <p:sldId id="318" r:id="rId3"/>
    <p:sldId id="319" r:id="rId4"/>
    <p:sldId id="320" r:id="rId5"/>
    <p:sldId id="326" r:id="rId6"/>
    <p:sldId id="321" r:id="rId7"/>
    <p:sldId id="323" r:id="rId8"/>
    <p:sldId id="324" r:id="rId9"/>
    <p:sldId id="256" r:id="rId10"/>
    <p:sldId id="271" r:id="rId11"/>
    <p:sldId id="270" r:id="rId12"/>
    <p:sldId id="274" r:id="rId13"/>
    <p:sldId id="327" r:id="rId14"/>
    <p:sldId id="314" r:id="rId1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413" autoAdjust="0"/>
    <p:restoredTop sz="64615" autoAdjust="0"/>
  </p:normalViewPr>
  <p:slideViewPr>
    <p:cSldViewPr>
      <p:cViewPr varScale="1">
        <p:scale>
          <a:sx n="74" d="100"/>
          <a:sy n="74" d="100"/>
        </p:scale>
        <p:origin x="-26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C5B0367-782D-4D94-AE7F-6DC2AA0B6392}" type="datetimeFigureOut">
              <a:rPr lang="ru-RU"/>
              <a:pPr>
                <a:defRPr/>
              </a:pPr>
              <a:t>31.08.2018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6ACF3E3-EB67-4DE1-8318-E5333A543B25}"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u.wikipedia.org/wiki/%D0%9C%D0%B5%D0%B6%D0%B4%D1%83%D0%BD%D0%B0%D1%80%D0%BE%D0%B4%D0%BD%D1%8B%D0%B9_%D1%81%D0%BE%D1%8E%D0%B7_%D1%82%D0%B5%D0%BE%D1%80%D0%B5%D1%82%D0%B8%D1%87%D0%B5%D1%81%D0%BA%D0%BE%D0%B9_%D0%B8_%D0%BF%D1%80%D0%B8%D0%BA%D0%BB%D0%B0%D0%B4%D0%BD%D0%BE%D0%B9_%D1%85%D0%B8%D0%BC%D0%B8%D0%B8"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ru.wikipedia.org/wiki/1989_%D0%B3%D0%BE%D0%B4" TargetMode="External"/><Relationship Id="rId5" Type="http://schemas.openxmlformats.org/officeDocument/2006/relationships/hyperlink" Target="https://ru.wikipedia.org/wiki/%D0%98%D0%AE%D0%9F%D0%90%D0%9A" TargetMode="External"/><Relationship Id="rId4" Type="http://schemas.openxmlformats.org/officeDocument/2006/relationships/hyperlink" Target="https://ru.wikipedia.org/wiki/%D0%9A%D0%BE%D1%80%D0%BE%D1%82%D0%BA%D0%B0%D1%8F_%D1%84%D0%BE%D1%80%D0%BC%D0%B0_%D0%BF%D0%B5%D1%80%D0%B8%D0%BE%D0%B4%D0%B8%D1%87%D0%B5%D1%81%D0%BA%D0%BE%D0%B9_%D1%81%D0%B8%D1%81%D1%82%D0%B5%D0%BC%D1%8B_%D1%8D%D0%BB%D0%B5%D0%BC%D0%B5%D0%BD%D1%82%D0%BE%D0%B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r>
              <a:rPr lang="ru-RU" dirty="0" smtClean="0"/>
              <a:t>2  </a:t>
            </a:r>
            <a:r>
              <a:rPr lang="ru-RU" sz="1200" kern="1200" dirty="0" smtClean="0">
                <a:solidFill>
                  <a:schemeClr val="tx1"/>
                </a:solidFill>
                <a:latin typeface="+mn-lt"/>
                <a:ea typeface="+mn-ea"/>
                <a:cs typeface="+mn-cs"/>
              </a:rPr>
              <a:t>Электротехническими называют материалы, применяемые в технике с учетом их свойств по отношению к воздействию на них электрических, магнитных и переменных электромагнитных полей.</a:t>
            </a:r>
          </a:p>
          <a:p>
            <a:r>
              <a:rPr lang="ru-RU" sz="1200" kern="1200" dirty="0" smtClean="0">
                <a:solidFill>
                  <a:schemeClr val="tx1"/>
                </a:solidFill>
                <a:latin typeface="+mn-lt"/>
                <a:ea typeface="+mn-ea"/>
                <a:cs typeface="+mn-cs"/>
              </a:rPr>
              <a:t>По поведению </a:t>
            </a:r>
            <a:r>
              <a:rPr lang="ru-RU" sz="1200" b="1" kern="1200" dirty="0" smtClean="0">
                <a:solidFill>
                  <a:schemeClr val="tx1"/>
                </a:solidFill>
                <a:latin typeface="+mn-lt"/>
                <a:ea typeface="+mn-ea"/>
                <a:cs typeface="+mn-cs"/>
              </a:rPr>
              <a:t>в электрическом поле</a:t>
            </a:r>
            <a:r>
              <a:rPr lang="ru-RU" sz="1200" kern="1200" dirty="0" smtClean="0">
                <a:solidFill>
                  <a:schemeClr val="tx1"/>
                </a:solidFill>
                <a:latin typeface="+mn-lt"/>
                <a:ea typeface="+mn-ea"/>
                <a:cs typeface="+mn-cs"/>
              </a:rPr>
              <a:t> материалы подразделяют на проводники, полупроводники и диэлектрики.</a:t>
            </a:r>
          </a:p>
          <a:p>
            <a:r>
              <a:rPr lang="ru-RU" sz="1200" b="1" kern="1200" dirty="0" smtClean="0">
                <a:solidFill>
                  <a:schemeClr val="tx1"/>
                </a:solidFill>
                <a:latin typeface="+mn-lt"/>
                <a:ea typeface="+mn-ea"/>
                <a:cs typeface="+mn-cs"/>
              </a:rPr>
              <a:t>Проводниками </a:t>
            </a:r>
            <a:r>
              <a:rPr lang="ru-RU" sz="1200" kern="1200" dirty="0" smtClean="0">
                <a:solidFill>
                  <a:schemeClr val="tx1"/>
                </a:solidFill>
                <a:latin typeface="+mn-lt"/>
                <a:ea typeface="+mn-ea"/>
                <a:cs typeface="+mn-cs"/>
              </a:rPr>
              <a:t>называют материалы, обеспечивающие прохождение электрического тока – электропроводность. Основным электрическим параметром проводников является </a:t>
            </a:r>
            <a:r>
              <a:rPr lang="ru-RU" sz="1200" b="1" kern="1200" dirty="0" smtClean="0">
                <a:solidFill>
                  <a:schemeClr val="tx1"/>
                </a:solidFill>
                <a:latin typeface="+mn-lt"/>
                <a:ea typeface="+mn-ea"/>
                <a:cs typeface="+mn-cs"/>
              </a:rPr>
              <a:t>удельное объёмное электрическое сопротивление</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ρ</a:t>
            </a:r>
            <a:r>
              <a:rPr lang="en-US" sz="1200" i="1" kern="1200" baseline="-25000" dirty="0" smtClean="0">
                <a:solidFill>
                  <a:schemeClr val="tx1"/>
                </a:solidFill>
                <a:latin typeface="+mn-lt"/>
                <a:ea typeface="+mn-ea"/>
                <a:cs typeface="+mn-cs"/>
              </a:rPr>
              <a:t>v</a:t>
            </a:r>
            <a:r>
              <a:rPr lang="ru-RU" sz="1200" kern="1200" dirty="0" smtClean="0">
                <a:solidFill>
                  <a:schemeClr val="tx1"/>
                </a:solidFill>
                <a:latin typeface="+mn-lt"/>
                <a:ea typeface="+mn-ea"/>
                <a:cs typeface="+mn-cs"/>
              </a:rPr>
              <a:t> – это сопротивление куба с ребром 1 м при протекании тока от одной грани к противоположной, единица измерения Ом·м. Часто используют обратную величину – </a:t>
            </a:r>
            <a:r>
              <a:rPr lang="ru-RU" sz="1200" b="1" kern="1200" dirty="0" smtClean="0">
                <a:solidFill>
                  <a:schemeClr val="tx1"/>
                </a:solidFill>
                <a:latin typeface="+mn-lt"/>
                <a:ea typeface="+mn-ea"/>
                <a:cs typeface="+mn-cs"/>
              </a:rPr>
              <a:t>удельную объёмную электропроводность</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γ</a:t>
            </a:r>
            <a:r>
              <a:rPr lang="en-US" sz="1200" i="1" kern="1200" baseline="-25000" dirty="0" smtClean="0">
                <a:solidFill>
                  <a:schemeClr val="tx1"/>
                </a:solidFill>
                <a:latin typeface="+mn-lt"/>
                <a:ea typeface="+mn-ea"/>
                <a:cs typeface="+mn-cs"/>
              </a:rPr>
              <a:t>v</a:t>
            </a:r>
            <a:r>
              <a:rPr lang="ru-RU" sz="1200" kern="1200" dirty="0" smtClean="0">
                <a:solidFill>
                  <a:schemeClr val="tx1"/>
                </a:solidFill>
                <a:latin typeface="+mn-lt"/>
                <a:ea typeface="+mn-ea"/>
                <a:cs typeface="+mn-cs"/>
              </a:rPr>
              <a:t> = </a:t>
            </a:r>
            <a:r>
              <a:rPr lang="ru-RU" sz="1200" kern="1200" dirty="0" err="1" smtClean="0">
                <a:solidFill>
                  <a:schemeClr val="tx1"/>
                </a:solidFill>
                <a:latin typeface="+mn-lt"/>
                <a:ea typeface="+mn-ea"/>
                <a:cs typeface="+mn-cs"/>
              </a:rPr>
              <a:t>1</a:t>
            </a:r>
            <a:r>
              <a:rPr lang="ru-RU" sz="1200" i="1" kern="1200" dirty="0" err="1" smtClean="0">
                <a:solidFill>
                  <a:schemeClr val="tx1"/>
                </a:solidFill>
                <a:latin typeface="+mn-lt"/>
                <a:ea typeface="+mn-ea"/>
                <a:cs typeface="+mn-cs"/>
              </a:rPr>
              <a:t>/</a:t>
            </a:r>
            <a:r>
              <a:rPr lang="ru-RU" sz="1200" kern="1200" dirty="0" err="1" smtClean="0">
                <a:solidFill>
                  <a:schemeClr val="tx1"/>
                </a:solidFill>
                <a:latin typeface="+mn-lt"/>
                <a:ea typeface="+mn-ea"/>
                <a:cs typeface="+mn-cs"/>
              </a:rPr>
              <a:t>ρ</a:t>
            </a:r>
            <a:r>
              <a:rPr lang="en-US" sz="1200" i="1" kern="1200" baseline="-25000" dirty="0" smtClean="0">
                <a:solidFill>
                  <a:schemeClr val="tx1"/>
                </a:solidFill>
                <a:latin typeface="+mn-lt"/>
                <a:ea typeface="+mn-ea"/>
                <a:cs typeface="+mn-cs"/>
              </a:rPr>
              <a:t>V</a:t>
            </a:r>
            <a:r>
              <a:rPr lang="ru-RU" sz="1200" kern="1200" dirty="0" smtClean="0">
                <a:solidFill>
                  <a:schemeClr val="tx1"/>
                </a:solidFill>
                <a:latin typeface="+mn-lt"/>
                <a:ea typeface="+mn-ea"/>
                <a:cs typeface="+mn-cs"/>
              </a:rPr>
              <a:t>, единица измерения См</a:t>
            </a:r>
            <a:r>
              <a:rPr lang="ru-RU" sz="1200" i="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м (сименс на метр). Условно к проводникам относят материалы с удельным электрическим сопротивлением </a:t>
            </a:r>
            <a:r>
              <a:rPr lang="ru-RU" sz="1200" kern="1200" dirty="0" err="1" smtClean="0">
                <a:solidFill>
                  <a:schemeClr val="tx1"/>
                </a:solidFill>
                <a:latin typeface="+mn-lt"/>
                <a:ea typeface="+mn-ea"/>
                <a:cs typeface="+mn-cs"/>
              </a:rPr>
              <a:t>ρ</a:t>
            </a:r>
            <a:r>
              <a:rPr lang="en-US" sz="1200" i="1" kern="1200" baseline="-25000" dirty="0" smtClean="0">
                <a:solidFill>
                  <a:schemeClr val="tx1"/>
                </a:solidFill>
                <a:latin typeface="+mn-lt"/>
                <a:ea typeface="+mn-ea"/>
                <a:cs typeface="+mn-cs"/>
              </a:rPr>
              <a:t>v</a:t>
            </a:r>
            <a:r>
              <a:rPr lang="ru-RU" sz="1200" kern="1200" dirty="0" smtClean="0">
                <a:solidFill>
                  <a:schemeClr val="tx1"/>
                </a:solidFill>
                <a:latin typeface="+mn-lt"/>
                <a:ea typeface="+mn-ea"/>
                <a:cs typeface="+mn-cs"/>
              </a:rPr>
              <a:t> &lt; 10</a:t>
            </a:r>
            <a:r>
              <a:rPr lang="ru-RU" sz="1200" kern="1200" baseline="30000" dirty="0" smtClean="0">
                <a:solidFill>
                  <a:schemeClr val="tx1"/>
                </a:solidFill>
                <a:latin typeface="+mn-lt"/>
                <a:ea typeface="+mn-ea"/>
                <a:cs typeface="+mn-cs"/>
              </a:rPr>
              <a:t>–</a:t>
            </a:r>
            <a:r>
              <a:rPr lang="ru-RU" sz="1200" b="1" kern="1200" baseline="30000" dirty="0" smtClean="0">
                <a:solidFill>
                  <a:schemeClr val="tx1"/>
                </a:solidFill>
                <a:latin typeface="+mn-lt"/>
                <a:ea typeface="+mn-ea"/>
                <a:cs typeface="+mn-cs"/>
              </a:rPr>
              <a:t>5</a:t>
            </a:r>
            <a:r>
              <a:rPr lang="ru-RU" sz="1200" kern="1200" dirty="0" smtClean="0">
                <a:solidFill>
                  <a:schemeClr val="tx1"/>
                </a:solidFill>
                <a:latin typeface="+mn-lt"/>
                <a:ea typeface="+mn-ea"/>
                <a:cs typeface="+mn-cs"/>
              </a:rPr>
              <a:t> Ом·м. Это металлы и сплавы, углеродные материалы, растворы (электролиты), расплавы, ионизированный газ (плазма), некоторые оксиды и другие химические соединения, а также композиционные материалы.</a:t>
            </a:r>
          </a:p>
          <a:p>
            <a:r>
              <a:rPr lang="ru-RU" sz="1200" b="1" kern="1200" dirty="0" smtClean="0">
                <a:solidFill>
                  <a:schemeClr val="tx1"/>
                </a:solidFill>
                <a:latin typeface="+mn-lt"/>
                <a:ea typeface="+mn-ea"/>
                <a:cs typeface="+mn-cs"/>
              </a:rPr>
              <a:t>Полупроводниками</a:t>
            </a:r>
            <a:r>
              <a:rPr lang="ru-RU" sz="1200" kern="1200" dirty="0" smtClean="0">
                <a:solidFill>
                  <a:schemeClr val="tx1"/>
                </a:solidFill>
                <a:latin typeface="+mn-lt"/>
                <a:ea typeface="+mn-ea"/>
                <a:cs typeface="+mn-cs"/>
              </a:rPr>
              <a:t> называют материалы, электропроводностью которых можно управлять путём воздействия электрических и магнитных полей, света, температуры и других энергетических факторов. Удельное сопротивление полупроводников </a:t>
            </a:r>
            <a:r>
              <a:rPr lang="ru-RU" sz="1200" kern="1200" dirty="0" err="1" smtClean="0">
                <a:solidFill>
                  <a:schemeClr val="tx1"/>
                </a:solidFill>
                <a:latin typeface="+mn-lt"/>
                <a:ea typeface="+mn-ea"/>
                <a:cs typeface="+mn-cs"/>
              </a:rPr>
              <a:t>ρ</a:t>
            </a:r>
            <a:r>
              <a:rPr lang="en-US" sz="1200" i="1" kern="1200" baseline="-25000" dirty="0" smtClean="0">
                <a:solidFill>
                  <a:schemeClr val="tx1"/>
                </a:solidFill>
                <a:latin typeface="+mn-lt"/>
                <a:ea typeface="+mn-ea"/>
                <a:cs typeface="+mn-cs"/>
              </a:rPr>
              <a:t>v</a:t>
            </a:r>
            <a:r>
              <a:rPr lang="ru-RU" sz="1200" kern="1200" dirty="0" smtClean="0">
                <a:solidFill>
                  <a:schemeClr val="tx1"/>
                </a:solidFill>
                <a:latin typeface="+mn-lt"/>
                <a:ea typeface="+mn-ea"/>
                <a:cs typeface="+mn-cs"/>
              </a:rPr>
              <a:t> находится в пределах от 10</a:t>
            </a:r>
            <a:r>
              <a:rPr lang="ru-RU" sz="1200" kern="1200" baseline="30000" dirty="0" smtClean="0">
                <a:solidFill>
                  <a:schemeClr val="tx1"/>
                </a:solidFill>
                <a:latin typeface="+mn-lt"/>
                <a:ea typeface="+mn-ea"/>
                <a:cs typeface="+mn-cs"/>
              </a:rPr>
              <a:t>–</a:t>
            </a:r>
            <a:r>
              <a:rPr lang="ru-RU" sz="1200" b="1" kern="1200" baseline="30000" dirty="0" smtClean="0">
                <a:solidFill>
                  <a:schemeClr val="tx1"/>
                </a:solidFill>
                <a:latin typeface="+mn-lt"/>
                <a:ea typeface="+mn-ea"/>
                <a:cs typeface="+mn-cs"/>
              </a:rPr>
              <a:t>5</a:t>
            </a:r>
            <a:r>
              <a:rPr lang="ru-RU" sz="1200" kern="1200" dirty="0" smtClean="0">
                <a:solidFill>
                  <a:schemeClr val="tx1"/>
                </a:solidFill>
                <a:latin typeface="+mn-lt"/>
                <a:ea typeface="+mn-ea"/>
                <a:cs typeface="+mn-cs"/>
              </a:rPr>
              <a:t> до 10</a:t>
            </a:r>
            <a:r>
              <a:rPr lang="ru-RU" sz="1200" b="1" kern="1200" baseline="30000" dirty="0" smtClean="0">
                <a:solidFill>
                  <a:schemeClr val="tx1"/>
                </a:solidFill>
                <a:latin typeface="+mn-lt"/>
                <a:ea typeface="+mn-ea"/>
                <a:cs typeface="+mn-cs"/>
              </a:rPr>
              <a:t>8</a:t>
            </a:r>
            <a:r>
              <a:rPr lang="ru-RU" sz="1200" kern="1200" dirty="0" smtClean="0">
                <a:solidFill>
                  <a:schemeClr val="tx1"/>
                </a:solidFill>
                <a:latin typeface="+mn-lt"/>
                <a:ea typeface="+mn-ea"/>
                <a:cs typeface="+mn-cs"/>
              </a:rPr>
              <a:t> Ом·м.</a:t>
            </a:r>
          </a:p>
          <a:p>
            <a:r>
              <a:rPr lang="ru-RU" sz="1200" kern="1200" dirty="0" smtClean="0">
                <a:solidFill>
                  <a:schemeClr val="tx1"/>
                </a:solidFill>
                <a:latin typeface="+mn-lt"/>
                <a:ea typeface="+mn-ea"/>
                <a:cs typeface="+mn-cs"/>
              </a:rPr>
              <a:t>Полупроводниковые свойства проявляют двенадцать элементов из средней части таблицы Менделеева – </a:t>
            </a:r>
            <a:r>
              <a:rPr lang="en-US" sz="1200" kern="1200" dirty="0" smtClean="0">
                <a:solidFill>
                  <a:schemeClr val="tx1"/>
                </a:solidFill>
                <a:latin typeface="+mn-lt"/>
                <a:ea typeface="+mn-ea"/>
                <a:cs typeface="+mn-cs"/>
              </a:rPr>
              <a:t>B</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(бор),</a:t>
            </a:r>
            <a:r>
              <a:rPr lang="ru-RU"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(углерод),</a:t>
            </a:r>
            <a:r>
              <a:rPr lang="ru-RU"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Si</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(кремний), </a:t>
            </a:r>
            <a:r>
              <a:rPr lang="en-US" sz="1200" kern="1200" dirty="0" smtClean="0">
                <a:solidFill>
                  <a:schemeClr val="tx1"/>
                </a:solidFill>
                <a:latin typeface="+mn-lt"/>
                <a:ea typeface="+mn-ea"/>
                <a:cs typeface="+mn-cs"/>
              </a:rPr>
              <a:t>P</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(фосфор),</a:t>
            </a:r>
            <a:r>
              <a:rPr lang="ru-RU"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(сера), </a:t>
            </a:r>
            <a:r>
              <a:rPr lang="en-US" sz="1200" kern="1200" dirty="0" err="1" smtClean="0">
                <a:solidFill>
                  <a:schemeClr val="tx1"/>
                </a:solidFill>
                <a:latin typeface="+mn-lt"/>
                <a:ea typeface="+mn-ea"/>
                <a:cs typeface="+mn-cs"/>
              </a:rPr>
              <a:t>Ge</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(германий), </a:t>
            </a:r>
            <a:r>
              <a:rPr lang="en-US" sz="1200" kern="1200" dirty="0" smtClean="0">
                <a:solidFill>
                  <a:schemeClr val="tx1"/>
                </a:solidFill>
                <a:latin typeface="+mn-lt"/>
                <a:ea typeface="+mn-ea"/>
                <a:cs typeface="+mn-cs"/>
              </a:rPr>
              <a:t>As</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(мышьяк),</a:t>
            </a:r>
            <a:r>
              <a:rPr lang="ru-RU"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Se</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(селен),</a:t>
            </a:r>
            <a:r>
              <a:rPr lang="ru-RU" sz="1200" i="1"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α</a:t>
            </a:r>
            <a:r>
              <a:rPr lang="ru-RU" sz="1200" i="1" kern="1200" dirty="0" err="1" smtClean="0">
                <a:solidFill>
                  <a:schemeClr val="tx1"/>
                </a:solidFill>
                <a:latin typeface="+mn-lt"/>
                <a:ea typeface="+mn-ea"/>
                <a:cs typeface="+mn-cs"/>
              </a:rPr>
              <a:t>-</a:t>
            </a:r>
            <a:r>
              <a:rPr lang="en-US" sz="1200" kern="1200" dirty="0" err="1" smtClean="0">
                <a:solidFill>
                  <a:schemeClr val="tx1"/>
                </a:solidFill>
                <a:latin typeface="+mn-lt"/>
                <a:ea typeface="+mn-ea"/>
                <a:cs typeface="+mn-cs"/>
              </a:rPr>
              <a:t>Sn</a:t>
            </a:r>
            <a:r>
              <a:rPr lang="ru-RU" sz="1200" kern="1200" dirty="0" smtClean="0">
                <a:solidFill>
                  <a:schemeClr val="tx1"/>
                </a:solidFill>
                <a:latin typeface="+mn-lt"/>
                <a:ea typeface="+mn-ea"/>
                <a:cs typeface="+mn-cs"/>
              </a:rPr>
              <a:t> (альфа-олово)</a:t>
            </a:r>
            <a:r>
              <a:rPr lang="ru-RU" sz="1200" i="1"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Sb</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(сурьма), </a:t>
            </a:r>
            <a:r>
              <a:rPr lang="en-US" sz="1200" kern="1200" dirty="0" smtClean="0">
                <a:solidFill>
                  <a:schemeClr val="tx1"/>
                </a:solidFill>
                <a:latin typeface="+mn-lt"/>
                <a:ea typeface="+mn-ea"/>
                <a:cs typeface="+mn-cs"/>
              </a:rPr>
              <a:t>Te</a:t>
            </a:r>
            <a:r>
              <a:rPr lang="ru-RU" sz="1200" kern="1200" dirty="0" smtClean="0">
                <a:solidFill>
                  <a:schemeClr val="tx1"/>
                </a:solidFill>
                <a:latin typeface="+mn-lt"/>
                <a:ea typeface="+mn-ea"/>
                <a:cs typeface="+mn-cs"/>
              </a:rPr>
              <a:t> (теллур), </a:t>
            </a:r>
            <a:r>
              <a:rPr lang="en-US" sz="1200" kern="1200" dirty="0" smtClean="0">
                <a:solidFill>
                  <a:schemeClr val="tx1"/>
                </a:solidFill>
                <a:latin typeface="+mn-lt"/>
                <a:ea typeface="+mn-ea"/>
                <a:cs typeface="+mn-cs"/>
              </a:rPr>
              <a:t>I</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(йод), а также множество химических соединений, в том числе и органических.</a:t>
            </a:r>
          </a:p>
          <a:p>
            <a:r>
              <a:rPr lang="ru-RU" sz="1200" b="1" kern="1200" dirty="0" smtClean="0">
                <a:solidFill>
                  <a:schemeClr val="tx1"/>
                </a:solidFill>
                <a:latin typeface="+mn-lt"/>
                <a:ea typeface="+mn-ea"/>
                <a:cs typeface="+mn-cs"/>
              </a:rPr>
              <a:t>Диэлектрическими </a:t>
            </a:r>
            <a:r>
              <a:rPr lang="ru-RU" sz="1200" kern="1200" dirty="0" smtClean="0">
                <a:solidFill>
                  <a:schemeClr val="tx1"/>
                </a:solidFill>
                <a:latin typeface="+mn-lt"/>
                <a:ea typeface="+mn-ea"/>
                <a:cs typeface="+mn-cs"/>
              </a:rPr>
              <a:t>называют материалы с </a:t>
            </a:r>
            <a:r>
              <a:rPr lang="ru-RU" sz="1200" kern="1200" dirty="0" err="1" smtClean="0">
                <a:solidFill>
                  <a:schemeClr val="tx1"/>
                </a:solidFill>
                <a:latin typeface="+mn-lt"/>
                <a:ea typeface="+mn-ea"/>
                <a:cs typeface="+mn-cs"/>
              </a:rPr>
              <a:t>ρ</a:t>
            </a:r>
            <a:r>
              <a:rPr lang="en-US" sz="1200" i="1" kern="1200" baseline="-25000" dirty="0" smtClean="0">
                <a:solidFill>
                  <a:schemeClr val="tx1"/>
                </a:solidFill>
                <a:latin typeface="+mn-lt"/>
                <a:ea typeface="+mn-ea"/>
                <a:cs typeface="+mn-cs"/>
              </a:rPr>
              <a:t>v</a:t>
            </a:r>
            <a:r>
              <a:rPr lang="ru-RU" sz="1200" kern="1200" dirty="0" smtClean="0">
                <a:solidFill>
                  <a:schemeClr val="tx1"/>
                </a:solidFill>
                <a:latin typeface="+mn-lt"/>
                <a:ea typeface="+mn-ea"/>
                <a:cs typeface="+mn-cs"/>
              </a:rPr>
              <a:t> &gt; 10</a:t>
            </a:r>
            <a:r>
              <a:rPr lang="ru-RU" sz="1200" b="1" kern="1200" baseline="30000" dirty="0" smtClean="0">
                <a:solidFill>
                  <a:schemeClr val="tx1"/>
                </a:solidFill>
                <a:latin typeface="+mn-lt"/>
                <a:ea typeface="+mn-ea"/>
                <a:cs typeface="+mn-cs"/>
              </a:rPr>
              <a:t>8</a:t>
            </a:r>
            <a:r>
              <a:rPr lang="ru-RU" sz="1200" kern="1200" dirty="0" smtClean="0">
                <a:solidFill>
                  <a:schemeClr val="tx1"/>
                </a:solidFill>
                <a:latin typeface="+mn-lt"/>
                <a:ea typeface="+mn-ea"/>
                <a:cs typeface="+mn-cs"/>
              </a:rPr>
              <a:t> Ом·м, которые практически не проводят электрический ток. Под действием электрического поля в них происходит </a:t>
            </a:r>
            <a:r>
              <a:rPr lang="ru-RU" sz="1200" b="1" kern="1200" dirty="0" smtClean="0">
                <a:solidFill>
                  <a:schemeClr val="tx1"/>
                </a:solidFill>
                <a:latin typeface="+mn-lt"/>
                <a:ea typeface="+mn-ea"/>
                <a:cs typeface="+mn-cs"/>
              </a:rPr>
              <a:t>поляризация</a:t>
            </a:r>
            <a:r>
              <a:rPr lang="ru-RU" sz="1200" kern="1200" dirty="0" smtClean="0">
                <a:solidFill>
                  <a:schemeClr val="tx1"/>
                </a:solidFill>
                <a:latin typeface="+mn-lt"/>
                <a:ea typeface="+mn-ea"/>
                <a:cs typeface="+mn-cs"/>
              </a:rPr>
              <a:t> – смещение связанных электрических зарядов. Способность вещества к поляризации характеризуется значением относительной диэлектрической проницаемости </a:t>
            </a:r>
            <a:r>
              <a:rPr lang="ru-RU" sz="1200" b="1" kern="1200" dirty="0" err="1" smtClean="0">
                <a:solidFill>
                  <a:schemeClr val="tx1"/>
                </a:solidFill>
                <a:latin typeface="+mn-lt"/>
                <a:ea typeface="+mn-ea"/>
                <a:cs typeface="+mn-cs"/>
              </a:rPr>
              <a:t>ε</a:t>
            </a:r>
            <a:r>
              <a:rPr lang="ru-RU" sz="1200" b="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которая показывает, во сколько раз вещество, поляризуясь, ослабляет внешнее электрическое поле по сравнению с вакуумом; во столько же раз возрастает ёмкость конденсатора, если пространство между его обкладками заполнить веществом.</a:t>
            </a:r>
          </a:p>
          <a:p>
            <a:r>
              <a:rPr lang="ru-RU" sz="1200" kern="1200" dirty="0" smtClean="0">
                <a:solidFill>
                  <a:schemeClr val="tx1"/>
                </a:solidFill>
                <a:latin typeface="+mn-lt"/>
                <a:ea typeface="+mn-ea"/>
                <a:cs typeface="+mn-cs"/>
              </a:rPr>
              <a:t>Диэлектрики, применяемые для целей электрической изоляции материалов, называют </a:t>
            </a:r>
            <a:r>
              <a:rPr lang="ru-RU" sz="1200" b="1" kern="1200" dirty="0" smtClean="0">
                <a:solidFill>
                  <a:schemeClr val="tx1"/>
                </a:solidFill>
                <a:latin typeface="+mn-lt"/>
                <a:ea typeface="+mn-ea"/>
                <a:cs typeface="+mn-cs"/>
              </a:rPr>
              <a:t>пассивными</a:t>
            </a:r>
            <a:r>
              <a:rPr lang="ru-RU" sz="1200" kern="1200" dirty="0" smtClean="0">
                <a:solidFill>
                  <a:schemeClr val="tx1"/>
                </a:solidFill>
                <a:latin typeface="+mn-lt"/>
                <a:ea typeface="+mn-ea"/>
                <a:cs typeface="+mn-cs"/>
              </a:rPr>
              <a:t>. Качество изоляции характеризуется пробивным напряжением, а также электрической прочностью, которая представляет собой отношение пробивного напряжения к толщине материала. Потери при работе изоляции в переменных полях характеризуются тангенсом угла диэлектрических потерь </a:t>
            </a:r>
            <a:r>
              <a:rPr lang="en-US" sz="1200" b="1" kern="1200" dirty="0" err="1" smtClean="0">
                <a:solidFill>
                  <a:schemeClr val="tx1"/>
                </a:solidFill>
                <a:latin typeface="+mn-lt"/>
                <a:ea typeface="+mn-ea"/>
                <a:cs typeface="+mn-cs"/>
              </a:rPr>
              <a:t>tg</a:t>
            </a:r>
            <a:r>
              <a:rPr lang="en-US" sz="1200" b="1" kern="1200" dirty="0" smtClean="0">
                <a:solidFill>
                  <a:schemeClr val="tx1"/>
                </a:solidFill>
                <a:latin typeface="+mn-lt"/>
                <a:ea typeface="+mn-ea"/>
                <a:cs typeface="+mn-cs"/>
              </a:rPr>
              <a:t> δ</a:t>
            </a:r>
            <a:r>
              <a:rPr lang="ru-RU" sz="1200" kern="1200" dirty="0" smtClean="0">
                <a:solidFill>
                  <a:schemeClr val="tx1"/>
                </a:solidFill>
                <a:latin typeface="+mn-lt"/>
                <a:ea typeface="+mn-ea"/>
                <a:cs typeface="+mn-cs"/>
              </a:rPr>
              <a:t>, который показывает, какая часть от энергии, запасаемой при поляризации диэлектрика, выделяется в виде тепла. </a:t>
            </a:r>
            <a:r>
              <a:rPr lang="ru-RU" sz="1200" b="1" kern="1200" dirty="0" smtClean="0">
                <a:solidFill>
                  <a:schemeClr val="tx1"/>
                </a:solidFill>
                <a:latin typeface="+mn-lt"/>
                <a:ea typeface="+mn-ea"/>
                <a:cs typeface="+mn-cs"/>
              </a:rPr>
              <a:t>Активными </a:t>
            </a:r>
            <a:r>
              <a:rPr lang="ru-RU" sz="1200" kern="1200" dirty="0" smtClean="0">
                <a:solidFill>
                  <a:schemeClr val="tx1"/>
                </a:solidFill>
                <a:latin typeface="+mn-lt"/>
                <a:ea typeface="+mn-ea"/>
                <a:cs typeface="+mn-cs"/>
              </a:rPr>
              <a:t>называют диэлектрики, свойствами которых можно управлять, и таким образом использовать их для электрических, электромеханических, электрооптических и других преобразований энергии, а также для запоминания и визуального представления информации.</a:t>
            </a:r>
          </a:p>
          <a:p>
            <a:r>
              <a:rPr lang="ru-RU" sz="1200" kern="1200" dirty="0" smtClean="0">
                <a:solidFill>
                  <a:schemeClr val="tx1"/>
                </a:solidFill>
                <a:latin typeface="+mn-lt"/>
                <a:ea typeface="+mn-ea"/>
                <a:cs typeface="+mn-cs"/>
              </a:rPr>
              <a:t>Границы, устанавливаемые между классами материалов по значениям удельного электрического сопротивления, несколько условны; многие полупроводники при низких температурах ведут себя подобно диэлектрикам, а некоторые проявляют свойство сверхпроводимости; у некоторых диэлектриков при сильном нагревании появляется значительная электропроводность.</a:t>
            </a:r>
          </a:p>
          <a:p>
            <a:r>
              <a:rPr lang="ru-RU" sz="1200" kern="1200" dirty="0" smtClean="0">
                <a:solidFill>
                  <a:schemeClr val="tx1"/>
                </a:solidFill>
                <a:latin typeface="+mn-lt"/>
                <a:ea typeface="+mn-ea"/>
                <a:cs typeface="+mn-cs"/>
              </a:rPr>
              <a:t>По поведению </a:t>
            </a:r>
            <a:r>
              <a:rPr lang="ru-RU" sz="1200" b="1" kern="1200" dirty="0" smtClean="0">
                <a:solidFill>
                  <a:schemeClr val="tx1"/>
                </a:solidFill>
                <a:latin typeface="+mn-lt"/>
                <a:ea typeface="+mn-ea"/>
                <a:cs typeface="+mn-cs"/>
              </a:rPr>
              <a:t>в магнитном поле</a:t>
            </a:r>
            <a:r>
              <a:rPr lang="ru-RU" sz="1200" kern="1200" dirty="0" smtClean="0">
                <a:solidFill>
                  <a:schemeClr val="tx1"/>
                </a:solidFill>
                <a:latin typeface="+mn-lt"/>
                <a:ea typeface="+mn-ea"/>
                <a:cs typeface="+mn-cs"/>
              </a:rPr>
              <a:t> материалы подразделяют на сильномагнитные (магнитные) и слабомагнитные (немагнитные). Более подробная классификация рассматривает 5 групп веществ: диамагнетики, парамагнетики, ферромагнетики, антиферромагнетики и ферримагнетики. Основным магнитным параметром является относительная магнитная проницаемость </a:t>
            </a:r>
            <a:r>
              <a:rPr lang="ru-RU" sz="1200" b="1" kern="1200" dirty="0" err="1" smtClean="0">
                <a:solidFill>
                  <a:schemeClr val="tx1"/>
                </a:solidFill>
                <a:latin typeface="+mn-lt"/>
                <a:ea typeface="+mn-ea"/>
                <a:cs typeface="+mn-cs"/>
              </a:rPr>
              <a:t>μ</a:t>
            </a:r>
            <a:r>
              <a:rPr lang="ru-RU" sz="1200" kern="1200" dirty="0" smtClean="0">
                <a:solidFill>
                  <a:schemeClr val="tx1"/>
                </a:solidFill>
                <a:latin typeface="+mn-lt"/>
                <a:ea typeface="+mn-ea"/>
                <a:cs typeface="+mn-cs"/>
              </a:rPr>
              <a:t>, которая показывает, во сколько раз вещество изменяет магнитное поле по сравнению с вакуумом (если </a:t>
            </a:r>
            <a:r>
              <a:rPr lang="ru-RU" sz="1200" b="1" kern="1200" dirty="0" err="1" smtClean="0">
                <a:solidFill>
                  <a:schemeClr val="tx1"/>
                </a:solidFill>
                <a:latin typeface="+mn-lt"/>
                <a:ea typeface="+mn-ea"/>
                <a:cs typeface="+mn-cs"/>
              </a:rPr>
              <a:t>μ</a:t>
            </a:r>
            <a:r>
              <a:rPr lang="ru-RU" sz="1200" kern="1200" dirty="0" err="1" smtClean="0">
                <a:solidFill>
                  <a:schemeClr val="tx1"/>
                </a:solidFill>
                <a:latin typeface="+mn-lt"/>
                <a:ea typeface="+mn-ea"/>
                <a:cs typeface="+mn-cs"/>
              </a:rPr>
              <a:t> </a:t>
            </a:r>
            <a:r>
              <a:rPr lang="ru-RU" sz="1200" kern="1200" dirty="0" smtClean="0">
                <a:solidFill>
                  <a:schemeClr val="tx1"/>
                </a:solidFill>
                <a:latin typeface="+mn-lt"/>
                <a:ea typeface="+mn-ea"/>
                <a:cs typeface="+mn-cs"/>
              </a:rPr>
              <a:t>&gt; 1, то усиливает, если </a:t>
            </a:r>
            <a:r>
              <a:rPr lang="ru-RU" sz="1200" b="1" kern="1200" dirty="0" err="1" smtClean="0">
                <a:solidFill>
                  <a:schemeClr val="tx1"/>
                </a:solidFill>
                <a:latin typeface="+mn-lt"/>
                <a:ea typeface="+mn-ea"/>
                <a:cs typeface="+mn-cs"/>
              </a:rPr>
              <a:t>μ</a:t>
            </a:r>
            <a:r>
              <a:rPr lang="ru-RU" sz="1200" kern="1200" dirty="0" err="1" smtClean="0">
                <a:solidFill>
                  <a:schemeClr val="tx1"/>
                </a:solidFill>
                <a:latin typeface="+mn-lt"/>
                <a:ea typeface="+mn-ea"/>
                <a:cs typeface="+mn-cs"/>
              </a:rPr>
              <a:t> </a:t>
            </a:r>
            <a:r>
              <a:rPr lang="ru-RU" sz="1200" kern="1200" dirty="0" smtClean="0">
                <a:solidFill>
                  <a:schemeClr val="tx1"/>
                </a:solidFill>
                <a:latin typeface="+mn-lt"/>
                <a:ea typeface="+mn-ea"/>
                <a:cs typeface="+mn-cs"/>
              </a:rPr>
              <a:t>&lt; 1, то ослабляет).</a:t>
            </a:r>
          </a:p>
          <a:p>
            <a:r>
              <a:rPr lang="ru-RU" sz="1200" kern="1200" dirty="0" smtClean="0">
                <a:solidFill>
                  <a:schemeClr val="tx1"/>
                </a:solidFill>
                <a:latin typeface="+mn-lt"/>
                <a:ea typeface="+mn-ea"/>
                <a:cs typeface="+mn-cs"/>
              </a:rPr>
              <a:t>Металлические магнитные материалы проводят электрический ток; в переменных электромагнитных полях в них возникают вихревые токи, которые усиливаются по мере увеличения частоты; поэтому частотный диапазон их использования ограничен устройствами постоянного тока, а также тока промышленной и звуковой частоты. Для использования в высокочастотных и сверхвысокочастотных (СВЧ) устройствах обработки и передачи информации применяют полупроводниковые и диэлектрические магнитные</a:t>
            </a:r>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материалы, которые отличаются малой электропроводностью и малыми потерями энергии на перемагничивание и </a:t>
            </a:r>
            <a:r>
              <a:rPr lang="ru-RU" sz="1200" kern="1200" dirty="0" err="1" smtClean="0">
                <a:solidFill>
                  <a:schemeClr val="tx1"/>
                </a:solidFill>
                <a:latin typeface="+mn-lt"/>
                <a:ea typeface="+mn-ea"/>
                <a:cs typeface="+mn-cs"/>
              </a:rPr>
              <a:t>переполяризацию</a:t>
            </a:r>
            <a:r>
              <a:rPr lang="ru-RU" sz="1200" kern="1200" dirty="0" smtClean="0">
                <a:solidFill>
                  <a:schemeClr val="tx1"/>
                </a:solidFill>
                <a:latin typeface="+mn-lt"/>
                <a:ea typeface="+mn-ea"/>
                <a:cs typeface="+mn-cs"/>
              </a:rPr>
              <a:t>.</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B6ACF3E3-EB67-4DE1-8318-E5333A543B25}" type="slidenum">
              <a:rPr lang="ru-RU" smtClean="0"/>
              <a:pPr>
                <a:defRPr/>
              </a:pPr>
              <a:t>2</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bwMode="auto">
          <a:noFill/>
          <a:ln>
            <a:solidFill>
              <a:srgbClr val="000000"/>
            </a:solidFill>
            <a:miter lim="800000"/>
            <a:headEnd/>
            <a:tailEnd/>
          </a:ln>
        </p:spPr>
      </p:sp>
      <p:sp>
        <p:nvSpPr>
          <p:cNvPr id="78851" name="Заметки 2"/>
          <p:cNvSpPr>
            <a:spLocks noGrp="1"/>
          </p:cNvSpPr>
          <p:nvPr>
            <p:ph type="body" idx="1"/>
          </p:nvPr>
        </p:nvSpPr>
        <p:spPr bwMode="auto">
          <a:noFill/>
        </p:spPr>
        <p:txBody>
          <a:bodyPr wrap="square" numCol="1" anchor="t" anchorCtr="0" compatLnSpc="1">
            <a:prstTxWarp prst="textNoShape">
              <a:avLst/>
            </a:prstTxWarp>
          </a:bodyPr>
          <a:lstStyle/>
          <a:p>
            <a:r>
              <a:rPr lang="ru-RU" dirty="0" smtClean="0"/>
              <a:t>16 </a:t>
            </a:r>
            <a:r>
              <a:rPr lang="ru-RU" sz="1200" kern="1200" dirty="0" smtClean="0">
                <a:solidFill>
                  <a:schemeClr val="tx1"/>
                </a:solidFill>
                <a:latin typeface="+mn-lt"/>
                <a:ea typeface="+mn-ea"/>
                <a:cs typeface="+mn-cs"/>
              </a:rPr>
              <a:t>Установлено, что электроны имеют собственное вращение – спин (англ. </a:t>
            </a:r>
            <a:r>
              <a:rPr lang="en-US" sz="1200" i="1" kern="1200" dirty="0" smtClean="0">
                <a:solidFill>
                  <a:schemeClr val="tx1"/>
                </a:solidFill>
                <a:latin typeface="+mn-lt"/>
                <a:ea typeface="+mn-ea"/>
                <a:cs typeface="+mn-cs"/>
              </a:rPr>
              <a:t>spin</a:t>
            </a:r>
            <a:r>
              <a:rPr lang="en-US"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 вращение). Они могут рассматриваться как электромагнитные вихри или, упрощённо, как кольцевые токи. Электроны с разными спинами, как круговые токи, по часовой стрелке показаны красным цветом, против – синим. Токи, идущие вблизи граней параллельно в одном направлении, притягиваются друг к другу по закону Ампера; эти магнитные связи показаны чёрными полосками. В зависимости от направления спина электроны образуют разные магнитные полюса (синие – северные, красные – южные). Правильное чередование цветов возможно только в октаэдре, в виде которого можно условно представить октет электронов. Здесь каждый красный южный магнитный полюс окружён синими, а каждый синий северный магнитный полюс окружён красными. Разноименные полюса притягиваются; эти магнитные связи обеспечивают особую прочность октета и инертность благородных газов.</a:t>
            </a:r>
            <a:endParaRPr lang="ru-RU" sz="1200" kern="1200" dirty="0">
              <a:solidFill>
                <a:schemeClr val="tx1"/>
              </a:solidFill>
              <a:latin typeface="+mn-lt"/>
              <a:ea typeface="+mn-ea"/>
              <a:cs typeface="+mn-cs"/>
            </a:endParaRPr>
          </a:p>
        </p:txBody>
      </p:sp>
      <p:sp>
        <p:nvSpPr>
          <p:cNvPr id="7885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CB743F-92F0-49CF-B849-B9EAF95C6D6A}" type="slidenum">
              <a:rPr lang="ru-RU" smtClean="0"/>
              <a:pPr fontAlgn="base">
                <a:spcBef>
                  <a:spcPct val="0"/>
                </a:spcBef>
                <a:spcAft>
                  <a:spcPct val="0"/>
                </a:spcAft>
                <a:defRPr/>
              </a:pPr>
              <a:t>11</a:t>
            </a:fld>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bwMode="auto">
          <a:noFill/>
          <a:ln>
            <a:solidFill>
              <a:srgbClr val="000000"/>
            </a:solidFill>
            <a:miter lim="800000"/>
            <a:headEnd/>
            <a:tailEnd/>
          </a:ln>
        </p:spPr>
      </p:sp>
      <p:sp>
        <p:nvSpPr>
          <p:cNvPr id="798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t>1</a:t>
            </a:r>
            <a:r>
              <a:rPr lang="en-US" dirty="0" smtClean="0"/>
              <a:t>2</a:t>
            </a:r>
            <a:r>
              <a:rPr lang="ru-RU" dirty="0" smtClean="0"/>
              <a:t> </a:t>
            </a:r>
            <a:r>
              <a:rPr lang="ru-RU" dirty="0" smtClean="0"/>
              <a:t>Октаэдр – условная</a:t>
            </a:r>
            <a:r>
              <a:rPr lang="ru-RU" baseline="0" dirty="0" smtClean="0"/>
              <a:t> </a:t>
            </a:r>
            <a:r>
              <a:rPr lang="ru-RU" dirty="0" smtClean="0"/>
              <a:t>модель октета электронов</a:t>
            </a:r>
          </a:p>
          <a:p>
            <a:pPr eaLnBrk="1" hangingPunct="1">
              <a:spcBef>
                <a:spcPct val="0"/>
              </a:spcBef>
            </a:pPr>
            <a:endParaRPr lang="ru-RU" dirty="0" smtClean="0"/>
          </a:p>
        </p:txBody>
      </p:sp>
      <p:sp>
        <p:nvSpPr>
          <p:cNvPr id="7987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2067E3-B98D-4966-8640-922BED599E30}" type="slidenum">
              <a:rPr lang="ru-RU" smtClean="0"/>
              <a:pPr fontAlgn="base">
                <a:spcBef>
                  <a:spcPct val="0"/>
                </a:spcBef>
                <a:spcAft>
                  <a:spcPct val="0"/>
                </a:spcAft>
                <a:defRPr/>
              </a:pPr>
              <a:t>12</a:t>
            </a:fld>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endParaRPr lang="ru-RU" sz="1200" kern="1200" dirty="0" smtClean="0">
              <a:solidFill>
                <a:schemeClr val="tx1"/>
              </a:solidFill>
              <a:latin typeface="+mn-lt"/>
              <a:ea typeface="+mn-ea"/>
              <a:cs typeface="+mn-cs"/>
            </a:endParaRPr>
          </a:p>
          <a:p>
            <a:r>
              <a:rPr lang="en-US" dirty="0" smtClean="0"/>
              <a:t>13 </a:t>
            </a:r>
            <a:r>
              <a:rPr lang="ru-RU" dirty="0" err="1" smtClean="0"/>
              <a:t>Несимметрия</a:t>
            </a:r>
            <a:r>
              <a:rPr lang="ru-RU" sz="1200" kern="1200" dirty="0" smtClean="0">
                <a:solidFill>
                  <a:schemeClr val="tx1"/>
                </a:solidFill>
                <a:latin typeface="+mn-lt"/>
                <a:ea typeface="+mn-ea"/>
                <a:cs typeface="+mn-cs"/>
              </a:rPr>
              <a:t> </a:t>
            </a:r>
            <a:r>
              <a:rPr lang="ru-RU" dirty="0" smtClean="0"/>
              <a:t>незаполненных внутренних оболочек переходных металлов является причиной магнетизма. Первой теорией магнетизма была гипотеза Ампера, который считал его проявлением внутримолекулярных токов. Изучение молекул и кристаллов показало, что они состоят из атомов. Таким образом, речь должна идти о внутриатомных движениях электронов, которые можно рассматривать как замкнутые электрические токи, при этом каждый электрон создаёт собственное магнитное поле. В заполненной электронной оболочке магнитные поля отдельных электронов компенсируют друг друга. Электроны внешнего слоя (валентные) компенсируют свои магнитные поля за счёт электронов других атомов, в результате большинство веществ практически немагнитны. Магнетизм является отклонением от этого принципа компенсации. Магнитные атомы представляют собой очень маленькие, но сильные магниты, в которых магнитные поля отдельных электронов</a:t>
            </a:r>
            <a:r>
              <a:rPr lang="ru-RU" b="1" dirty="0" smtClean="0"/>
              <a:t> </a:t>
            </a:r>
            <a:r>
              <a:rPr lang="ru-RU" dirty="0" smtClean="0"/>
              <a:t>не компенсируются, а наоборот, складываются. Это возможно, когда электронные оболочки не заполнены, что характерно для переходных элементов. Сильные магнитные свойства проявляют железо, кобальт и никель, а также (при пониженных температурах) пять редкоземельных металлов – гадолиний,</a:t>
            </a:r>
            <a:r>
              <a:rPr lang="ru-RU" sz="1200" kern="1200" dirty="0" smtClean="0">
                <a:solidFill>
                  <a:schemeClr val="tx1"/>
                </a:solidFill>
                <a:latin typeface="+mn-lt"/>
                <a:ea typeface="+mn-ea"/>
                <a:cs typeface="+mn-cs"/>
              </a:rPr>
              <a:t> </a:t>
            </a:r>
            <a:r>
              <a:rPr lang="ru-RU" dirty="0" smtClean="0"/>
              <a:t>диспрозий, гольмий, эрбий и тербий. Перечисленные элементы способны проявлять магнитные свойства не только сами по себе, но и в соединениях, в том числе с немагнитными элементами. Однако присутствие атомов перечисленных металлов не является обязательным условием магнетизма. Известны сплавы </a:t>
            </a:r>
            <a:r>
              <a:rPr lang="ru-RU" dirty="0" err="1" smtClean="0"/>
              <a:t>Гейслера</a:t>
            </a:r>
            <a:r>
              <a:rPr lang="ru-RU" dirty="0" smtClean="0"/>
              <a:t>, элементы которых по отдельности не проявляют магнитных свойств, однако, в процессе соединения в виде сплава, у некоторых из них происходит перестройка оболочек, в результате которой весь сплав становится магнитным. </a:t>
            </a:r>
            <a:endParaRPr lang="ru-RU" dirty="0"/>
          </a:p>
        </p:txBody>
      </p:sp>
      <p:sp>
        <p:nvSpPr>
          <p:cNvPr id="4" name="Номер слайда 3"/>
          <p:cNvSpPr>
            <a:spLocks noGrp="1"/>
          </p:cNvSpPr>
          <p:nvPr>
            <p:ph type="sldNum" sz="quarter" idx="10"/>
          </p:nvPr>
        </p:nvSpPr>
        <p:spPr/>
        <p:txBody>
          <a:bodyPr/>
          <a:lstStyle/>
          <a:p>
            <a:pPr>
              <a:defRPr/>
            </a:pPr>
            <a:fld id="{B6ACF3E3-EB67-4DE1-8318-E5333A543B25}" type="slidenum">
              <a:rPr lang="ru-RU" smtClean="0"/>
              <a:pPr>
                <a:defRPr/>
              </a:pPr>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en-US" dirty="0" smtClean="0"/>
              <a:t>14</a:t>
            </a:r>
            <a:r>
              <a:rPr lang="ru-RU"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Здесь мы предлагаем периодическую систему химических элементов с физическими свойствами</a:t>
            </a:r>
            <a:r>
              <a:rPr lang="en-US" sz="1200"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В ней также приведены химические свойства в виде характерных и возможных степеней окисления</a:t>
            </a:r>
          </a:p>
          <a:p>
            <a:r>
              <a:rPr lang="ru-RU" sz="1200" kern="1200" dirty="0" smtClean="0">
                <a:solidFill>
                  <a:schemeClr val="tx1"/>
                </a:solidFill>
                <a:latin typeface="+mn-lt"/>
                <a:ea typeface="+mn-ea"/>
                <a:cs typeface="+mn-cs"/>
              </a:rPr>
              <a:t>Здесь опять-таки применены различные цвета и различные способы их применения.</a:t>
            </a:r>
          </a:p>
          <a:p>
            <a:r>
              <a:rPr lang="ru-RU" sz="1200" kern="1200" dirty="0" smtClean="0">
                <a:solidFill>
                  <a:schemeClr val="tx1"/>
                </a:solidFill>
                <a:latin typeface="+mn-lt"/>
                <a:ea typeface="+mn-ea"/>
                <a:cs typeface="+mn-cs"/>
              </a:rPr>
              <a:t>Цвета заливки фона:</a:t>
            </a:r>
          </a:p>
          <a:p>
            <a:r>
              <a:rPr lang="ru-RU" sz="1200" kern="1200" dirty="0" smtClean="0">
                <a:solidFill>
                  <a:schemeClr val="tx1"/>
                </a:solidFill>
                <a:latin typeface="+mn-lt"/>
                <a:ea typeface="+mn-ea"/>
                <a:cs typeface="+mn-cs"/>
              </a:rPr>
              <a:t>– Светло-коричневый – ферромагнетики (по цвету ржавчины на железе). Это железо, никель, кобальт, а также 5 редкоземельных металлов, проявляющих магнитные свойства при пониженной температуре: гадолиний, тербий, диспрозий, гольмий, эрбий.</a:t>
            </a:r>
          </a:p>
          <a:p>
            <a:r>
              <a:rPr lang="ru-RU" sz="1200" kern="1200" dirty="0" smtClean="0">
                <a:solidFill>
                  <a:schemeClr val="tx1"/>
                </a:solidFill>
                <a:latin typeface="+mn-lt"/>
                <a:ea typeface="+mn-ea"/>
                <a:cs typeface="+mn-cs"/>
              </a:rPr>
              <a:t>Бледно-зелёный – полупроводники, их 12. В порядке возрастания ширины запретной зоны: альфа-олово, сурьма, теллур, германий, бор, кремний, мышьяк, йод, чёрный фосфор, селен, сера, углерод.</a:t>
            </a:r>
          </a:p>
          <a:p>
            <a:r>
              <a:rPr lang="ru-RU" sz="1200" kern="1200" dirty="0" smtClean="0">
                <a:solidFill>
                  <a:schemeClr val="tx1"/>
                </a:solidFill>
                <a:latin typeface="+mn-lt"/>
                <a:ea typeface="+mn-ea"/>
                <a:cs typeface="+mn-cs"/>
              </a:rPr>
              <a:t>Светло-жёлтый – благородные (драгоценные) металлы (по цвету золота). Это золото, серебро, платина, а также металлы платиновой группы – палладий, иридий, родий, рутений и осмий.</a:t>
            </a:r>
          </a:p>
          <a:p>
            <a:r>
              <a:rPr lang="ru-RU" sz="1200" kern="1200" dirty="0" smtClean="0">
                <a:solidFill>
                  <a:schemeClr val="tx1"/>
                </a:solidFill>
                <a:latin typeface="+mn-lt"/>
                <a:ea typeface="+mn-ea"/>
                <a:cs typeface="+mn-cs"/>
              </a:rPr>
              <a:t>Сиреневый – сверхпроводники. Здесь приведены только элементы с температурой перехода в сверхпроводящее состояние выше 4,2 К (температура кипения гелия). При меньших температурах, особенно вблизи 0 К, в сверхпроводящее состояние может быть переведено большинство металлов. Сиреневым раскрашены: ниобий, свинец, ванадий, технеций, лантан, тантал, кремний (в тонких плёнках), ртуть.</a:t>
            </a:r>
          </a:p>
          <a:p>
            <a:r>
              <a:rPr lang="ru-RU" sz="1200" kern="1200" dirty="0" smtClean="0">
                <a:solidFill>
                  <a:schemeClr val="tx1"/>
                </a:solidFill>
                <a:latin typeface="+mn-lt"/>
                <a:ea typeface="+mn-ea"/>
                <a:cs typeface="+mn-cs"/>
              </a:rPr>
              <a:t>Бледно-голубой – жидкости и элементы с температурой плавления ниже 100 </a:t>
            </a:r>
            <a:r>
              <a:rPr lang="ru-RU" sz="1200" kern="1200" dirty="0" err="1" smtClean="0">
                <a:solidFill>
                  <a:schemeClr val="tx1"/>
                </a:solidFill>
                <a:latin typeface="+mn-lt"/>
                <a:ea typeface="+mn-ea"/>
                <a:cs typeface="+mn-cs"/>
              </a:rPr>
              <a:t>ºС</a:t>
            </a:r>
            <a:r>
              <a:rPr lang="ru-RU" sz="1200" kern="1200" dirty="0" smtClean="0">
                <a:solidFill>
                  <a:schemeClr val="tx1"/>
                </a:solidFill>
                <a:latin typeface="+mn-lt"/>
                <a:ea typeface="+mn-ea"/>
                <a:cs typeface="+mn-cs"/>
              </a:rPr>
              <a:t>. Это щелочные металлы: натрий, калий, рубидий, цезий, </a:t>
            </a:r>
            <a:r>
              <a:rPr lang="ru-RU" sz="1200" kern="1200" dirty="0" err="1" smtClean="0">
                <a:solidFill>
                  <a:schemeClr val="tx1"/>
                </a:solidFill>
                <a:latin typeface="+mn-lt"/>
                <a:ea typeface="+mn-ea"/>
                <a:cs typeface="+mn-cs"/>
              </a:rPr>
              <a:t>франций</a:t>
            </a:r>
            <a:r>
              <a:rPr lang="ru-RU" sz="1200" kern="1200" dirty="0" smtClean="0">
                <a:solidFill>
                  <a:schemeClr val="tx1"/>
                </a:solidFill>
                <a:latin typeface="+mn-lt"/>
                <a:ea typeface="+mn-ea"/>
                <a:cs typeface="+mn-cs"/>
              </a:rPr>
              <a:t>, а также галлий, бром и ртуть.</a:t>
            </a:r>
          </a:p>
          <a:p>
            <a:r>
              <a:rPr lang="ru-RU" sz="1200" kern="1200" dirty="0" smtClean="0">
                <a:solidFill>
                  <a:schemeClr val="tx1"/>
                </a:solidFill>
                <a:latin typeface="+mn-lt"/>
                <a:ea typeface="+mn-ea"/>
                <a:cs typeface="+mn-cs"/>
              </a:rPr>
              <a:t>Светло-бирюзовый – газы (</a:t>
            </a:r>
            <a:r>
              <a:rPr lang="ru-RU" sz="1200" kern="1200" dirty="0" err="1" smtClean="0">
                <a:solidFill>
                  <a:schemeClr val="tx1"/>
                </a:solidFill>
                <a:latin typeface="+mn-lt"/>
                <a:ea typeface="+mn-ea"/>
                <a:cs typeface="+mn-cs"/>
              </a:rPr>
              <a:t>газы</a:t>
            </a:r>
            <a:r>
              <a:rPr lang="ru-RU" sz="1200" kern="1200" dirty="0" smtClean="0">
                <a:solidFill>
                  <a:schemeClr val="tx1"/>
                </a:solidFill>
                <a:latin typeface="+mn-lt"/>
                <a:ea typeface="+mn-ea"/>
                <a:cs typeface="+mn-cs"/>
              </a:rPr>
              <a:t> бледнее, чем жидкости). Это водород, гелий, азот, кислород, фтор, неон, хлор, аргон, криптон, ксенон и радон.</a:t>
            </a:r>
          </a:p>
          <a:p>
            <a:r>
              <a:rPr lang="ru-RU" sz="1200" kern="1200" dirty="0" smtClean="0">
                <a:solidFill>
                  <a:schemeClr val="tx1"/>
                </a:solidFill>
                <a:latin typeface="+mn-lt"/>
                <a:ea typeface="+mn-ea"/>
                <a:cs typeface="+mn-cs"/>
              </a:rPr>
              <a:t>Цветные буквы и рамки:</a:t>
            </a:r>
          </a:p>
          <a:p>
            <a:r>
              <a:rPr lang="ru-RU" sz="1200" kern="1200" dirty="0" smtClean="0">
                <a:solidFill>
                  <a:schemeClr val="tx1"/>
                </a:solidFill>
                <a:latin typeface="+mn-lt"/>
                <a:ea typeface="+mn-ea"/>
                <a:cs typeface="+mn-cs"/>
              </a:rPr>
              <a:t>Синие буквы – температура плавления ниже 1000 </a:t>
            </a:r>
            <a:r>
              <a:rPr lang="ru-RU" sz="1200" kern="1200" dirty="0" err="1" smtClean="0">
                <a:solidFill>
                  <a:schemeClr val="tx1"/>
                </a:solidFill>
                <a:latin typeface="+mn-lt"/>
                <a:ea typeface="+mn-ea"/>
                <a:cs typeface="+mn-cs"/>
              </a:rPr>
              <a:t>ºС</a:t>
            </a:r>
            <a:r>
              <a:rPr lang="ru-RU" sz="1200" kern="1200" dirty="0" smtClean="0">
                <a:solidFill>
                  <a:schemeClr val="tx1"/>
                </a:solidFill>
                <a:latin typeface="+mn-lt"/>
                <a:ea typeface="+mn-ea"/>
                <a:cs typeface="+mn-cs"/>
              </a:rPr>
              <a:t>; синие буквы совместно с синей рамкой – легкоплавкие элементы (температура плавления ниже 300 </a:t>
            </a:r>
            <a:r>
              <a:rPr lang="ru-RU" sz="1200" kern="1200" dirty="0" err="1" smtClean="0">
                <a:solidFill>
                  <a:schemeClr val="tx1"/>
                </a:solidFill>
                <a:latin typeface="+mn-lt"/>
                <a:ea typeface="+mn-ea"/>
                <a:cs typeface="+mn-cs"/>
              </a:rPr>
              <a:t>ºС</a:t>
            </a:r>
            <a:r>
              <a:rPr lang="ru-RU" sz="1200" kern="1200" dirty="0" smtClean="0">
                <a:solidFill>
                  <a:schemeClr val="tx1"/>
                </a:solidFill>
                <a:latin typeface="+mn-lt"/>
                <a:ea typeface="+mn-ea"/>
                <a:cs typeface="+mn-cs"/>
              </a:rPr>
              <a:t>); чем больше синего, тем ниже температура плавления.</a:t>
            </a:r>
          </a:p>
          <a:p>
            <a:r>
              <a:rPr lang="ru-RU" sz="1200" kern="1200" dirty="0" smtClean="0">
                <a:solidFill>
                  <a:schemeClr val="tx1"/>
                </a:solidFill>
                <a:latin typeface="+mn-lt"/>
                <a:ea typeface="+mn-ea"/>
                <a:cs typeface="+mn-cs"/>
              </a:rPr>
              <a:t>Красные буквы – тугоплавкие (температура плавления выше 1524 </a:t>
            </a:r>
            <a:r>
              <a:rPr lang="ru-RU" sz="1200" kern="1200" dirty="0" err="1" smtClean="0">
                <a:solidFill>
                  <a:schemeClr val="tx1"/>
                </a:solidFill>
                <a:latin typeface="+mn-lt"/>
                <a:ea typeface="+mn-ea"/>
                <a:cs typeface="+mn-cs"/>
              </a:rPr>
              <a:t>ºС </a:t>
            </a:r>
            <a:r>
              <a:rPr lang="ru-RU" sz="1200" kern="1200" dirty="0" smtClean="0">
                <a:solidFill>
                  <a:schemeClr val="tx1"/>
                </a:solidFill>
                <a:latin typeface="+mn-lt"/>
                <a:ea typeface="+mn-ea"/>
                <a:cs typeface="+mn-cs"/>
              </a:rPr>
              <a:t>– плавление железа); красные буквы совместно с красной рамкой – температура плавления выше 3000 </a:t>
            </a:r>
            <a:r>
              <a:rPr lang="ru-RU" sz="1200" kern="1200" dirty="0" err="1" smtClean="0">
                <a:solidFill>
                  <a:schemeClr val="tx1"/>
                </a:solidFill>
                <a:latin typeface="+mn-lt"/>
                <a:ea typeface="+mn-ea"/>
                <a:cs typeface="+mn-cs"/>
              </a:rPr>
              <a:t>ºС</a:t>
            </a:r>
            <a:r>
              <a:rPr lang="ru-RU" sz="1200" kern="1200" dirty="0" smtClean="0">
                <a:solidFill>
                  <a:schemeClr val="tx1"/>
                </a:solidFill>
                <a:latin typeface="+mn-lt"/>
                <a:ea typeface="+mn-ea"/>
                <a:cs typeface="+mn-cs"/>
              </a:rPr>
              <a:t>; чем больше красного тем выше температура плавления.</a:t>
            </a:r>
          </a:p>
          <a:p>
            <a:r>
              <a:rPr lang="ru-RU" sz="1200" kern="1200" dirty="0" smtClean="0">
                <a:solidFill>
                  <a:schemeClr val="tx1"/>
                </a:solidFill>
                <a:latin typeface="+mn-lt"/>
                <a:ea typeface="+mn-ea"/>
                <a:cs typeface="+mn-cs"/>
              </a:rPr>
              <a:t>Элементы с температурой плавления от 1000 </a:t>
            </a:r>
            <a:r>
              <a:rPr lang="ru-RU" sz="1200" kern="1200" dirty="0" err="1" smtClean="0">
                <a:solidFill>
                  <a:schemeClr val="tx1"/>
                </a:solidFill>
                <a:latin typeface="+mn-lt"/>
                <a:ea typeface="+mn-ea"/>
                <a:cs typeface="+mn-cs"/>
              </a:rPr>
              <a:t>ºС </a:t>
            </a:r>
            <a:r>
              <a:rPr lang="ru-RU" sz="1200" kern="1200" dirty="0" smtClean="0">
                <a:solidFill>
                  <a:schemeClr val="tx1"/>
                </a:solidFill>
                <a:latin typeface="+mn-lt"/>
                <a:ea typeface="+mn-ea"/>
                <a:cs typeface="+mn-cs"/>
              </a:rPr>
              <a:t>до 1524 </a:t>
            </a:r>
            <a:r>
              <a:rPr lang="ru-RU" sz="1200" kern="1200" dirty="0" err="1" smtClean="0">
                <a:solidFill>
                  <a:schemeClr val="tx1"/>
                </a:solidFill>
                <a:latin typeface="+mn-lt"/>
                <a:ea typeface="+mn-ea"/>
                <a:cs typeface="+mn-cs"/>
              </a:rPr>
              <a:t>ºС </a:t>
            </a:r>
            <a:r>
              <a:rPr lang="ru-RU" sz="1200" kern="1200" dirty="0" smtClean="0">
                <a:solidFill>
                  <a:schemeClr val="tx1"/>
                </a:solidFill>
                <a:latin typeface="+mn-lt"/>
                <a:ea typeface="+mn-ea"/>
                <a:cs typeface="+mn-cs"/>
              </a:rPr>
              <a:t>оставлены чёрными.</a:t>
            </a:r>
          </a:p>
          <a:p>
            <a:r>
              <a:rPr lang="ru-RU" sz="1200" kern="1200" dirty="0" smtClean="0">
                <a:solidFill>
                  <a:schemeClr val="tx1"/>
                </a:solidFill>
                <a:latin typeface="+mn-lt"/>
                <a:ea typeface="+mn-ea"/>
                <a:cs typeface="+mn-cs"/>
              </a:rPr>
              <a:t>Серые буквы (на тёмном фоне белые) – радиоактивность (для элементов с периодом полураспада более суток – в названии элемента, менее суток – в обозначении латинского символа, чем больше серого, тем выше радиоактивность).</a:t>
            </a:r>
          </a:p>
          <a:p>
            <a:r>
              <a:rPr lang="ru-RU" sz="1200" kern="1200" dirty="0" smtClean="0">
                <a:solidFill>
                  <a:schemeClr val="tx1"/>
                </a:solidFill>
                <a:latin typeface="+mn-lt"/>
                <a:ea typeface="+mn-ea"/>
                <a:cs typeface="+mn-cs"/>
              </a:rPr>
              <a:t>Цветная раскраска применена своя для каждого химического элемента периодической системы в зависимости от его физических свойств. При сочетании свойств цвета также сочетаются (например, ртуть и жидкость и сверхпроводник; фон залит сверху бледно-голубым, снизу сиреневым).</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B6ACF3E3-EB67-4DE1-8318-E5333A543B25}" type="slidenum">
              <a:rPr lang="ru-RU" smtClean="0"/>
              <a:pPr>
                <a:defRPr/>
              </a:pPr>
              <a:t>14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3  </a:t>
            </a:r>
            <a:r>
              <a:rPr lang="ru-RU" sz="1200" b="1" kern="1200" dirty="0" smtClean="0">
                <a:solidFill>
                  <a:schemeClr val="tx1"/>
                </a:solidFill>
                <a:latin typeface="+mn-lt"/>
                <a:ea typeface="+mn-ea"/>
                <a:cs typeface="+mn-cs"/>
              </a:rPr>
              <a:t>Электромагнитные свойства вещества определяются строением электронных оболочек атомов, из которых оно состоит.</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B6ACF3E3-EB67-4DE1-8318-E5333A543B25}" type="slidenum">
              <a:rPr lang="ru-RU" smtClean="0"/>
              <a:pPr>
                <a:defRPr/>
              </a:pPr>
              <a:t>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dirty="0" smtClean="0"/>
              <a:t>4 </a:t>
            </a:r>
            <a:r>
              <a:rPr lang="ru-RU" sz="1200" kern="1200" dirty="0" smtClean="0">
                <a:solidFill>
                  <a:schemeClr val="tx1"/>
                </a:solidFill>
                <a:latin typeface="+mn-lt"/>
                <a:ea typeface="+mn-ea"/>
                <a:cs typeface="+mn-cs"/>
              </a:rPr>
              <a:t> </a:t>
            </a:r>
            <a:r>
              <a:rPr lang="ru-RU" dirty="0" smtClean="0"/>
              <a:t>Долгое время для образного представления атомов использовали планетарную модель. В ней электроны обращаются вокруг ядра по строго определённым круговым либо эллиптическим орбитам таким образом, что центробежные силы уравновешивают силы электрического притяжения. Одновременно каждый электрон вращается вокруг собственной оси, т. е. имеет спин (англ. </a:t>
            </a:r>
            <a:r>
              <a:rPr lang="en-US" i="1" dirty="0" smtClean="0"/>
              <a:t>spin</a:t>
            </a:r>
            <a:r>
              <a:rPr lang="ru-RU" dirty="0" smtClean="0"/>
              <a:t> – вращение). Орбиты электронов, имеющих одинаковый уровень энергии, образуют электронную оболочку; в первом слое может </a:t>
            </a:r>
            <a:r>
              <a:rPr lang="ru-RU" sz="1200" kern="1200" dirty="0" smtClean="0">
                <a:solidFill>
                  <a:schemeClr val="tx1"/>
                </a:solidFill>
                <a:latin typeface="+mn-lt"/>
                <a:ea typeface="+mn-ea"/>
                <a:cs typeface="+mn-cs"/>
              </a:rPr>
              <a:t>поместиться 2 электрона, во втором – 8, в третьем – 18, в четвертом – 32.</a:t>
            </a:r>
            <a:r>
              <a:rPr lang="ru-RU" dirty="0" smtClean="0"/>
              <a:t> Планетарная модель хорошо сочетается с квантовыми представлениями об энергетическом состоянии атомов. Электрон внутри атома может иметь только строго определённые значения энергии, промежуточные энергетические состояния для него запрещены. При получении определённой порции энергии электрон переходит на более высокую разрешённую орбиту, этот процесс называют возбуждением. Возвращаясь на исходную орбиту, электрон отдаёт строго определённую порцию энергии, называемую </a:t>
            </a:r>
            <a:r>
              <a:rPr lang="ru-RU" b="1" dirty="0" smtClean="0"/>
              <a:t>квантом</a:t>
            </a:r>
            <a:r>
              <a:rPr lang="ru-RU" dirty="0" smtClean="0"/>
              <a:t>. Эта энергия либо испускается в виде </a:t>
            </a:r>
            <a:r>
              <a:rPr lang="ru-RU" b="1" dirty="0" smtClean="0"/>
              <a:t>фотона</a:t>
            </a:r>
            <a:r>
              <a:rPr lang="ru-RU" dirty="0" smtClean="0"/>
              <a:t> определённого цвета, либо передаётся атомам (ионам, молекулам) кристаллического тела в виде кванта упругих колебаний – </a:t>
            </a:r>
            <a:r>
              <a:rPr lang="ru-RU" b="1" dirty="0" smtClean="0"/>
              <a:t>фонона </a:t>
            </a:r>
            <a:r>
              <a:rPr lang="ru-RU" dirty="0" smtClean="0"/>
              <a:t>– определённой частоты. В результате спектр излучения нагретых атомов каждого химического элемента содержит определённый набор линий, это используют при анализе химического состава вещества. </a:t>
            </a:r>
            <a:endParaRPr lang="ru-RU" dirty="0"/>
          </a:p>
        </p:txBody>
      </p:sp>
      <p:sp>
        <p:nvSpPr>
          <p:cNvPr id="4" name="Номер слайда 3"/>
          <p:cNvSpPr>
            <a:spLocks noGrp="1"/>
          </p:cNvSpPr>
          <p:nvPr>
            <p:ph type="sldNum" sz="quarter" idx="10"/>
          </p:nvPr>
        </p:nvSpPr>
        <p:spPr/>
        <p:txBody>
          <a:bodyPr/>
          <a:lstStyle/>
          <a:p>
            <a:pPr>
              <a:defRPr/>
            </a:pPr>
            <a:fld id="{B6ACF3E3-EB67-4DE1-8318-E5333A543B25}" type="slidenum">
              <a:rPr lang="ru-RU" smtClean="0"/>
              <a:pPr>
                <a:defRPr/>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5 </a:t>
            </a:r>
            <a:r>
              <a:rPr lang="ru-RU" sz="1200" kern="1200" dirty="0" smtClean="0">
                <a:solidFill>
                  <a:schemeClr val="tx1"/>
                </a:solidFill>
                <a:latin typeface="+mn-lt"/>
                <a:ea typeface="+mn-ea"/>
                <a:cs typeface="+mn-cs"/>
              </a:rPr>
              <a:t>Наглядным представлением планетарной модели является система круговых и эллиптических орбит, окружающих атомное ядро, и этот красивый рисунок, </a:t>
            </a:r>
            <a:r>
              <a:rPr lang="ru-RU" sz="1200" i="1" kern="1200" dirty="0" smtClean="0">
                <a:solidFill>
                  <a:schemeClr val="tx1"/>
                </a:solidFill>
                <a:latin typeface="+mn-lt"/>
                <a:ea typeface="+mn-ea"/>
                <a:cs typeface="+mn-cs"/>
              </a:rPr>
              <a:t>а</a:t>
            </a:r>
            <a:r>
              <a:rPr lang="ru-RU" sz="1200" kern="1200" dirty="0" smtClean="0">
                <a:solidFill>
                  <a:schemeClr val="tx1"/>
                </a:solidFill>
                <a:latin typeface="+mn-lt"/>
                <a:ea typeface="+mn-ea"/>
                <a:cs typeface="+mn-cs"/>
              </a:rPr>
              <a:t>  стал эмблемой атомного века, однако сейчас такие картинки не рисуют. В процессе осознания природы электрона обнаружено, что он имеет двойственный корпускулярно-волновой характер, и в некоторых случаях проявляет себя как частица, а в некоторых – как электромагнитная волна. Движущийся электрон не имеет чётких границ и распределён в пространстве, ему соответствует так называемая волна вероятности, для которой квадрат модуля смещения пропорционален плотности вероятности обнаружить электрон в данной точке пространства. В настоящее время атом условно рисуют в виде ядра, окружённого облаком вероятности присутствия электронов (рисунок </a:t>
            </a:r>
            <a:r>
              <a:rPr lang="ru-RU" sz="1200" i="1" kern="1200" dirty="0" smtClean="0">
                <a:solidFill>
                  <a:schemeClr val="tx1"/>
                </a:solidFill>
                <a:latin typeface="+mn-lt"/>
                <a:ea typeface="+mn-ea"/>
                <a:cs typeface="+mn-cs"/>
              </a:rPr>
              <a:t>б</a:t>
            </a:r>
            <a:r>
              <a:rPr lang="ru-RU" sz="1200" kern="1200" dirty="0" smtClean="0">
                <a:solidFill>
                  <a:schemeClr val="tx1"/>
                </a:solidFill>
                <a:latin typeface="+mn-lt"/>
                <a:ea typeface="+mn-ea"/>
                <a:cs typeface="+mn-cs"/>
              </a:rPr>
              <a:t>). Однако такая «туманная» модель не подчёркивает ни квантового характера изменения энергетического состояния атома, ни различия в свойствах химических элементов, поэтому мы будем продолжать пользоваться понятием слоя электронной оболочки, представляя его как условную поверхность максимальной вероятности присутствия электронов, имеющих одинаковый уровень энергии.</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B6ACF3E3-EB67-4DE1-8318-E5333A543B25}" type="slidenum">
              <a:rPr lang="ru-RU" smtClean="0"/>
              <a:pPr>
                <a:defRPr/>
              </a:pPr>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6 </a:t>
            </a:r>
            <a:r>
              <a:rPr lang="ru-RU" sz="1200" kern="1200" dirty="0" smtClean="0">
                <a:solidFill>
                  <a:schemeClr val="tx1"/>
                </a:solidFill>
                <a:latin typeface="+mn-lt"/>
                <a:ea typeface="+mn-ea"/>
                <a:cs typeface="+mn-cs"/>
              </a:rPr>
              <a:t>Периодическая система химических элементов Дмитрия Ивановича Менделеева является иллюстрацией процесса заселения электронных оболочек по мере увеличения заряда ядра и количества электронов. </a:t>
            </a:r>
            <a:endParaRPr lang="ru-RU" dirty="0"/>
          </a:p>
        </p:txBody>
      </p:sp>
      <p:sp>
        <p:nvSpPr>
          <p:cNvPr id="4" name="Номер слайда 3"/>
          <p:cNvSpPr>
            <a:spLocks noGrp="1"/>
          </p:cNvSpPr>
          <p:nvPr>
            <p:ph type="sldNum" sz="quarter" idx="10"/>
          </p:nvPr>
        </p:nvSpPr>
        <p:spPr/>
        <p:txBody>
          <a:bodyPr/>
          <a:lstStyle/>
          <a:p>
            <a:pPr>
              <a:defRPr/>
            </a:pPr>
            <a:fld id="{B6ACF3E3-EB67-4DE1-8318-E5333A543B25}" type="slidenum">
              <a:rPr lang="ru-RU" smtClean="0"/>
              <a:pPr>
                <a:defRPr/>
              </a:pPr>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7 Перед вами</a:t>
            </a:r>
            <a:r>
              <a:rPr lang="ru-RU" baseline="0" dirty="0" smtClean="0"/>
              <a:t> школьная таблица Игоря Евгеньевича </a:t>
            </a:r>
            <a:r>
              <a:rPr lang="ru-RU" baseline="0" dirty="0" err="1" smtClean="0"/>
              <a:t>Шимановича</a:t>
            </a:r>
            <a:r>
              <a:rPr lang="ru-RU" baseline="0" dirty="0" smtClean="0"/>
              <a:t>. Она как говорится ни уму, ни сердцу. Такие совершенно разные элементы, как водород, кальций и гелий покрашены одинаковым цветом. . Это же относится к таким разным элементам, как алюминий, кремний, фосфор, сера, хлор, аргон. Формулы электронных конфигураций трудны для восприятия и ничего не объясняют. Это видимость знаний.</a:t>
            </a:r>
            <a:endParaRPr lang="ru-RU" dirty="0"/>
          </a:p>
        </p:txBody>
      </p:sp>
      <p:sp>
        <p:nvSpPr>
          <p:cNvPr id="4" name="Номер слайда 3"/>
          <p:cNvSpPr>
            <a:spLocks noGrp="1"/>
          </p:cNvSpPr>
          <p:nvPr>
            <p:ph type="sldNum" sz="quarter" idx="10"/>
          </p:nvPr>
        </p:nvSpPr>
        <p:spPr/>
        <p:txBody>
          <a:bodyPr/>
          <a:lstStyle/>
          <a:p>
            <a:pPr>
              <a:defRPr/>
            </a:pPr>
            <a:fld id="{B6ACF3E3-EB67-4DE1-8318-E5333A543B25}" type="slidenum">
              <a:rPr lang="ru-RU" smtClean="0"/>
              <a:pPr>
                <a:defRPr/>
              </a:pPr>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8 Предлагаю вам посмотреть как учат периодической таблице элементов за границей. Этот вариант таблицы сделан с любовью и талантливым человеком.  На каждом элементе сделан рисунок его характерного применения, это понятно даже детям. Таблицу Менделеева любят во всём мире, недаром ООН объявила 2019 г. годом периодической таблицы химических элементов в связи с её</a:t>
            </a:r>
            <a:r>
              <a:rPr lang="ru-RU" baseline="0" dirty="0" smtClean="0"/>
              <a:t> 150-тилетием.</a:t>
            </a:r>
          </a:p>
          <a:p>
            <a:r>
              <a:rPr lang="ru-RU" baseline="0" dirty="0" smtClean="0"/>
              <a:t>Мы подсмотрели в этой таблице принцип раскраски по спектру, от фиолетового до красного. </a:t>
            </a:r>
            <a:endParaRPr lang="ru-RU" dirty="0"/>
          </a:p>
        </p:txBody>
      </p:sp>
      <p:sp>
        <p:nvSpPr>
          <p:cNvPr id="4" name="Номер слайда 3"/>
          <p:cNvSpPr>
            <a:spLocks noGrp="1"/>
          </p:cNvSpPr>
          <p:nvPr>
            <p:ph type="sldNum" sz="quarter" idx="10"/>
          </p:nvPr>
        </p:nvSpPr>
        <p:spPr/>
        <p:txBody>
          <a:bodyPr/>
          <a:lstStyle/>
          <a:p>
            <a:pPr>
              <a:defRPr/>
            </a:pPr>
            <a:fld id="{B6ACF3E3-EB67-4DE1-8318-E5333A543B25}" type="slidenum">
              <a:rPr lang="ru-RU" smtClean="0"/>
              <a:pPr>
                <a:defRPr/>
              </a:pPr>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bwMode="auto">
          <a:noFill/>
          <a:ln>
            <a:solidFill>
              <a:srgbClr val="000000"/>
            </a:solidFill>
            <a:miter lim="800000"/>
            <a:headEnd/>
            <a:tailEnd/>
          </a:ln>
        </p:spPr>
      </p:sp>
      <p:sp>
        <p:nvSpPr>
          <p:cNvPr id="64515" name="Заметки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ru-RU" dirty="0" smtClean="0"/>
              <a:t>9 Предлагаем</a:t>
            </a:r>
            <a:r>
              <a:rPr lang="ru-RU" baseline="0" dirty="0" smtClean="0"/>
              <a:t> </a:t>
            </a:r>
            <a:r>
              <a:rPr lang="ru-RU" dirty="0" smtClean="0"/>
              <a:t>таблицу Менделеева раскрашенную по химическим свойствам. Здесь способом заливки фона раскрашены слева направо щелочные, </a:t>
            </a:r>
            <a:r>
              <a:rPr lang="ru-RU" dirty="0" err="1" smtClean="0"/>
              <a:t>щелочно-земельные</a:t>
            </a:r>
            <a:r>
              <a:rPr lang="ru-RU" dirty="0" smtClean="0"/>
              <a:t>, переходные, </a:t>
            </a:r>
            <a:r>
              <a:rPr lang="ru-RU" dirty="0" err="1" smtClean="0"/>
              <a:t>постпереходные</a:t>
            </a:r>
            <a:r>
              <a:rPr lang="ru-RU" dirty="0" smtClean="0"/>
              <a:t> металлы, полуметаллы – металлоиды, другие неметаллы, галогены, благородные газы. Свой цвет имеют лантаниды и актиниды. Раскраска соответствует рекомендациям </a:t>
            </a:r>
            <a:r>
              <a:rPr lang="ru-RU" sz="1200" u="none" strike="noStrike" kern="1200" dirty="0" smtClean="0">
                <a:solidFill>
                  <a:schemeClr val="tx1"/>
                </a:solidFill>
                <a:latin typeface="+mn-lt"/>
                <a:ea typeface="+mn-ea"/>
                <a:cs typeface="+mn-cs"/>
                <a:hlinkClick r:id="rId3" tooltip="Международный союз теоретической и прикладной химии"/>
              </a:rPr>
              <a:t>Международного союза теоретической и прикладной химии</a:t>
            </a:r>
            <a:r>
              <a:rPr lang="ru-RU" sz="1200" kern="1200" dirty="0" smtClean="0">
                <a:solidFill>
                  <a:schemeClr val="tx1"/>
                </a:solidFill>
                <a:latin typeface="+mn-lt"/>
                <a:ea typeface="+mn-ea"/>
                <a:cs typeface="+mn-cs"/>
              </a:rPr>
              <a:t> (IUPAC). Группы пронумерованы арабскими цифрами от 1 до 18 и нет никаких реверансов в сторону короткой формы в виде римских цифр и латинских букв А и В (</a:t>
            </a:r>
            <a:r>
              <a:rPr lang="ru-RU" sz="1200" u="none" strike="noStrike" kern="1200" dirty="0" smtClean="0">
                <a:solidFill>
                  <a:schemeClr val="tx1"/>
                </a:solidFill>
                <a:latin typeface="+mn-lt"/>
                <a:ea typeface="+mn-ea"/>
                <a:cs typeface="+mn-cs"/>
                <a:hlinkClick r:id="rId4" tooltip="Короткая форма периодической системы элементов"/>
              </a:rPr>
              <a:t>короткая форма таблицы</a:t>
            </a:r>
            <a:r>
              <a:rPr lang="ru-RU" sz="1200" kern="1200" dirty="0" smtClean="0">
                <a:solidFill>
                  <a:schemeClr val="tx1"/>
                </a:solidFill>
                <a:latin typeface="+mn-lt"/>
                <a:ea typeface="+mn-ea"/>
                <a:cs typeface="+mn-cs"/>
              </a:rPr>
              <a:t>, содержащая восемь групп элементов, была официально отменена </a:t>
            </a:r>
            <a:r>
              <a:rPr lang="ru-RU" sz="1200" u="none" strike="noStrike" kern="1200" dirty="0" smtClean="0">
                <a:solidFill>
                  <a:schemeClr val="tx1"/>
                </a:solidFill>
                <a:latin typeface="+mn-lt"/>
                <a:ea typeface="+mn-ea"/>
                <a:cs typeface="+mn-cs"/>
                <a:hlinkClick r:id="rId5" tooltip="ИЮПАК"/>
              </a:rPr>
              <a:t>ИЮПАК</a:t>
            </a:r>
            <a:r>
              <a:rPr lang="ru-RU" sz="1200" kern="1200" dirty="0" smtClean="0">
                <a:solidFill>
                  <a:schemeClr val="tx1"/>
                </a:solidFill>
                <a:latin typeface="+mn-lt"/>
                <a:ea typeface="+mn-ea"/>
                <a:cs typeface="+mn-cs"/>
              </a:rPr>
              <a:t> в </a:t>
            </a:r>
            <a:r>
              <a:rPr lang="ru-RU" sz="1200" u="none" strike="noStrike" kern="1200" dirty="0" smtClean="0">
                <a:solidFill>
                  <a:schemeClr val="tx1"/>
                </a:solidFill>
                <a:latin typeface="+mn-lt"/>
                <a:ea typeface="+mn-ea"/>
                <a:cs typeface="+mn-cs"/>
                <a:hlinkClick r:id="rId6" tooltip="1989 год"/>
              </a:rPr>
              <a:t>1989 году</a:t>
            </a:r>
            <a:r>
              <a:rPr lang="ru-RU" sz="1200" kern="1200" dirty="0" smtClean="0">
                <a:solidFill>
                  <a:schemeClr val="tx1"/>
                </a:solidFill>
                <a:latin typeface="+mn-lt"/>
                <a:ea typeface="+mn-ea"/>
                <a:cs typeface="+mn-cs"/>
              </a:rPr>
              <a:t>). Раскраска </a:t>
            </a:r>
            <a:r>
              <a:rPr lang="ru-RU" dirty="0" smtClean="0"/>
              <a:t>выполнена в соответствии со спектром слева направо от фиолетового</a:t>
            </a:r>
            <a:r>
              <a:rPr lang="ru-RU" baseline="0" dirty="0" smtClean="0"/>
              <a:t> цвета к красному.</a:t>
            </a:r>
          </a:p>
          <a:p>
            <a:pPr marL="0" marR="0" indent="0" algn="l" defTabSz="914400" rtl="0" eaLnBrk="1" fontAlgn="base" latinLnBrk="0" hangingPunct="1">
              <a:lnSpc>
                <a:spcPct val="100000"/>
              </a:lnSpc>
              <a:spcBef>
                <a:spcPct val="0"/>
              </a:spcBef>
              <a:spcAft>
                <a:spcPct val="0"/>
              </a:spcAft>
              <a:buClrTx/>
              <a:buSzTx/>
              <a:buFontTx/>
              <a:buNone/>
              <a:tabLst/>
              <a:defRPr/>
            </a:pPr>
            <a:r>
              <a:rPr lang="ru-RU" baseline="0" dirty="0" smtClean="0"/>
              <a:t>Отдельно на белом фоне приведена </a:t>
            </a:r>
            <a:r>
              <a:rPr lang="ru-RU" baseline="0" dirty="0" err="1" smtClean="0"/>
              <a:t>электроотрицательность</a:t>
            </a:r>
            <a:r>
              <a:rPr lang="ru-RU" baseline="0" dirty="0" smtClean="0"/>
              <a:t>; это способность одного атома смещать в свою сторону электронное облако, образованное совместно с другим атомом. Ниже символа приведены характерные и возможные степени окисления; по старому это называлось валентность, т. е. способность вступать в соединения.</a:t>
            </a:r>
            <a:endParaRPr lang="en-US" dirty="0" smtClean="0"/>
          </a:p>
          <a:p>
            <a:r>
              <a:rPr lang="ru-RU" sz="1200" kern="1200" dirty="0" smtClean="0">
                <a:solidFill>
                  <a:schemeClr val="tx1"/>
                </a:solidFill>
                <a:latin typeface="+mn-lt"/>
                <a:ea typeface="+mn-ea"/>
                <a:cs typeface="+mn-cs"/>
              </a:rPr>
              <a:t>КРАТКОЕ ОПИСАНИЕ ПЕРИОДИЧЕСКОЙ СИСТЕМЫ ХИМИЧЕСКИХ ЭЛЕМЕНТОВ</a:t>
            </a:r>
          </a:p>
          <a:p>
            <a:r>
              <a:rPr lang="ru-RU" sz="1200" kern="1200" dirty="0" smtClean="0">
                <a:solidFill>
                  <a:schemeClr val="tx1"/>
                </a:solidFill>
                <a:latin typeface="+mn-lt"/>
                <a:ea typeface="+mn-ea"/>
                <a:cs typeface="+mn-cs"/>
              </a:rPr>
              <a:t>Периодическая система химических элементов Дмитрия Ивановича Менделеева является иллюстрацией процесса заселения электронных оболочек атомов по мере увеличения заряда ядра и количества электронов, которые и определяют их свойства. На первом энергетическом уровне может поместиться 2 электрона, на втором – 8, на третьем – 18, на четвёртом – 32, и так далее, то есть 2</a:t>
            </a:r>
            <a:r>
              <a:rPr lang="en-US" sz="1200" i="1" kern="1200" dirty="0" smtClean="0">
                <a:solidFill>
                  <a:schemeClr val="tx1"/>
                </a:solidFill>
                <a:latin typeface="+mn-lt"/>
                <a:ea typeface="+mn-ea"/>
                <a:cs typeface="+mn-cs"/>
              </a:rPr>
              <a:t>n</a:t>
            </a:r>
            <a:r>
              <a:rPr lang="ru-RU" sz="1200" kern="1200" baseline="30000" dirty="0" smtClean="0">
                <a:solidFill>
                  <a:schemeClr val="tx1"/>
                </a:solidFill>
                <a:latin typeface="+mn-lt"/>
                <a:ea typeface="+mn-ea"/>
                <a:cs typeface="+mn-cs"/>
              </a:rPr>
              <a:t>2</a:t>
            </a:r>
            <a:r>
              <a:rPr lang="ru-RU" sz="1200" kern="1200" dirty="0" smtClean="0">
                <a:solidFill>
                  <a:schemeClr val="tx1"/>
                </a:solidFill>
                <a:latin typeface="+mn-lt"/>
                <a:ea typeface="+mn-ea"/>
                <a:cs typeface="+mn-cs"/>
              </a:rPr>
              <a:t>, где </a:t>
            </a:r>
            <a:r>
              <a:rPr lang="en-US" sz="1200" i="1" kern="1200" dirty="0" smtClean="0">
                <a:solidFill>
                  <a:schemeClr val="tx1"/>
                </a:solidFill>
                <a:latin typeface="+mn-lt"/>
                <a:ea typeface="+mn-ea"/>
                <a:cs typeface="+mn-cs"/>
              </a:rPr>
              <a:t>n</a:t>
            </a:r>
            <a:r>
              <a:rPr lang="en-US" sz="1200" kern="1200" dirty="0" smtClean="0">
                <a:solidFill>
                  <a:schemeClr val="tx1"/>
                </a:solidFill>
                <a:latin typeface="+mn-lt"/>
                <a:ea typeface="+mn-ea"/>
                <a:cs typeface="+mn-cs"/>
              </a:rPr>
              <a:t> – </a:t>
            </a:r>
            <a:r>
              <a:rPr lang="ru-RU" sz="1200" kern="1200" dirty="0" smtClean="0">
                <a:solidFill>
                  <a:schemeClr val="tx1"/>
                </a:solidFill>
                <a:latin typeface="+mn-lt"/>
                <a:ea typeface="+mn-ea"/>
                <a:cs typeface="+mn-cs"/>
              </a:rPr>
              <a:t>номер</a:t>
            </a:r>
            <a:r>
              <a:rPr lang="ru-RU" sz="1200" kern="1200" baseline="0" dirty="0" smtClean="0">
                <a:solidFill>
                  <a:schemeClr val="tx1"/>
                </a:solidFill>
                <a:latin typeface="+mn-lt"/>
                <a:ea typeface="+mn-ea"/>
                <a:cs typeface="+mn-cs"/>
              </a:rPr>
              <a:t> уровня.</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Атом водорода </a:t>
            </a:r>
            <a:r>
              <a:rPr lang="ru-RU" sz="1200" kern="1200" baseline="-25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H</a:t>
            </a:r>
            <a:r>
              <a:rPr lang="ru-RU" sz="1200" kern="1200" dirty="0" smtClean="0">
                <a:solidFill>
                  <a:schemeClr val="tx1"/>
                </a:solidFill>
                <a:latin typeface="+mn-lt"/>
                <a:ea typeface="+mn-ea"/>
                <a:cs typeface="+mn-cs"/>
              </a:rPr>
              <a:t> имеет один электрон, который не в состоянии окружить протон одновременно со всех сторон, поэтому атом водорода активно стремится объединиться с другим атомом (водорода или иного элемента), также имеющим неполную оболочку. При объединении получается общая оболочка, так образуются молекулы. У гелия </a:t>
            </a:r>
            <a:r>
              <a:rPr lang="ru-RU"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He</a:t>
            </a:r>
            <a:r>
              <a:rPr lang="ru-RU" sz="1200" kern="1200" dirty="0" smtClean="0">
                <a:solidFill>
                  <a:schemeClr val="tx1"/>
                </a:solidFill>
                <a:latin typeface="+mn-lt"/>
                <a:ea typeface="+mn-ea"/>
                <a:cs typeface="+mn-cs"/>
              </a:rPr>
              <a:t> два электрона, его оболочка полностью завершена и он не проявляет никакой активности. Гелий существует только в атомарном виде и возглавляет группу благородных газов. Он конденсируется только при 4,2 К, а затвердевает при 0,5 К; в жидком гелии атомы так слабо связаны между собой, что он обладает сверхтекучестью. Незаполненная оболочка атома </a:t>
            </a:r>
            <a:r>
              <a:rPr lang="ru-RU" sz="1200" kern="1200" baseline="-25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H</a:t>
            </a:r>
            <a:r>
              <a:rPr lang="ru-RU" sz="1200" kern="1200" dirty="0" smtClean="0">
                <a:solidFill>
                  <a:schemeClr val="tx1"/>
                </a:solidFill>
                <a:latin typeface="+mn-lt"/>
                <a:ea typeface="+mn-ea"/>
                <a:cs typeface="+mn-cs"/>
              </a:rPr>
              <a:t> побуждает водород к химическим связям, а заполненная оболочка атома гелия </a:t>
            </a:r>
            <a:r>
              <a:rPr lang="ru-RU" sz="1200" kern="1200" baseline="-25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He</a:t>
            </a:r>
            <a:r>
              <a:rPr lang="ru-RU" sz="1200" kern="1200" dirty="0" smtClean="0">
                <a:solidFill>
                  <a:schemeClr val="tx1"/>
                </a:solidFill>
                <a:latin typeface="+mn-lt"/>
                <a:ea typeface="+mn-ea"/>
                <a:cs typeface="+mn-cs"/>
              </a:rPr>
              <a:t> обеспечивает ему химическую инертность.</a:t>
            </a:r>
          </a:p>
          <a:p>
            <a:r>
              <a:rPr lang="ru-RU" sz="1200" kern="1200" dirty="0" smtClean="0">
                <a:solidFill>
                  <a:schemeClr val="tx1"/>
                </a:solidFill>
                <a:latin typeface="+mn-lt"/>
                <a:ea typeface="+mn-ea"/>
                <a:cs typeface="+mn-cs"/>
              </a:rPr>
              <a:t>Атом лития </a:t>
            </a:r>
            <a:r>
              <a:rPr lang="ru-RU" sz="1200" kern="1200" baseline="-25000" dirty="0" smtClean="0">
                <a:solidFill>
                  <a:schemeClr val="tx1"/>
                </a:solidFill>
                <a:latin typeface="+mn-lt"/>
                <a:ea typeface="+mn-ea"/>
                <a:cs typeface="+mn-cs"/>
              </a:rPr>
              <a:t>3</a:t>
            </a:r>
            <a:r>
              <a:rPr lang="en-US" sz="1200" kern="1200" dirty="0" smtClean="0">
                <a:solidFill>
                  <a:schemeClr val="tx1"/>
                </a:solidFill>
                <a:latin typeface="+mn-lt"/>
                <a:ea typeface="+mn-ea"/>
                <a:cs typeface="+mn-cs"/>
              </a:rPr>
              <a:t>Li</a:t>
            </a:r>
            <a:r>
              <a:rPr lang="ru-RU" sz="1200" kern="1200" dirty="0" smtClean="0">
                <a:solidFill>
                  <a:schemeClr val="tx1"/>
                </a:solidFill>
                <a:latin typeface="+mn-lt"/>
                <a:ea typeface="+mn-ea"/>
                <a:cs typeface="+mn-cs"/>
              </a:rPr>
              <a:t> имеет три электрона, два из которых находятся на первом уровне, а третий находится на втором, более высоком разрешённом энергетическом уровне. Литий стремится избавиться от внешнего электрона и превратиться в шарик-ион; это проявление металлических свойств, а литий – очень активный (щелочной) металл. У бериллия </a:t>
            </a:r>
            <a:r>
              <a:rPr lang="ru-RU" sz="1200" kern="1200" baseline="-25000" dirty="0" smtClean="0">
                <a:solidFill>
                  <a:schemeClr val="tx1"/>
                </a:solidFill>
                <a:latin typeface="+mn-lt"/>
                <a:ea typeface="+mn-ea"/>
                <a:cs typeface="+mn-cs"/>
              </a:rPr>
              <a:t>4</a:t>
            </a:r>
            <a:r>
              <a:rPr lang="en-US" sz="1200" kern="1200" dirty="0" smtClean="0">
                <a:solidFill>
                  <a:schemeClr val="tx1"/>
                </a:solidFill>
                <a:latin typeface="+mn-lt"/>
                <a:ea typeface="+mn-ea"/>
                <a:cs typeface="+mn-cs"/>
              </a:rPr>
              <a:t>Be</a:t>
            </a:r>
            <a:r>
              <a:rPr lang="ru-RU" sz="1200" kern="1200" dirty="0" smtClean="0">
                <a:solidFill>
                  <a:schemeClr val="tx1"/>
                </a:solidFill>
                <a:latin typeface="+mn-lt"/>
                <a:ea typeface="+mn-ea"/>
                <a:cs typeface="+mn-cs"/>
              </a:rPr>
              <a:t> два электрона находятся на верхнем уровне, однако чтобы заселить второй уровень этого недостаточно; бериллию легче отдать электроны, чем принять. По мере увеличения количества электронов на втором энергетическом уровне металлические свойства элементов ослабевают; начинается заполнение второго уровня. У атомов бора </a:t>
            </a:r>
            <a:r>
              <a:rPr lang="ru-RU" sz="1200" kern="1200" baseline="-25000" dirty="0" smtClean="0">
                <a:solidFill>
                  <a:schemeClr val="tx1"/>
                </a:solidFill>
                <a:latin typeface="+mn-lt"/>
                <a:ea typeface="+mn-ea"/>
                <a:cs typeface="+mn-cs"/>
              </a:rPr>
              <a:t>5</a:t>
            </a:r>
            <a:r>
              <a:rPr lang="en-US" sz="1200" kern="1200" dirty="0" smtClean="0">
                <a:solidFill>
                  <a:schemeClr val="tx1"/>
                </a:solidFill>
                <a:latin typeface="+mn-lt"/>
                <a:ea typeface="+mn-ea"/>
                <a:cs typeface="+mn-cs"/>
              </a:rPr>
              <a:t>B</a:t>
            </a:r>
            <a:r>
              <a:rPr lang="ru-RU" sz="1200" kern="1200" dirty="0" smtClean="0">
                <a:solidFill>
                  <a:schemeClr val="tx1"/>
                </a:solidFill>
                <a:latin typeface="+mn-lt"/>
                <a:ea typeface="+mn-ea"/>
                <a:cs typeface="+mn-cs"/>
              </a:rPr>
              <a:t> стремление отдать свои электроны, и заполучить чужие, выражены в равной мере. У углерода </a:t>
            </a:r>
            <a:r>
              <a:rPr lang="ru-RU" sz="1200" kern="1200" baseline="-25000" dirty="0" smtClean="0">
                <a:solidFill>
                  <a:schemeClr val="tx1"/>
                </a:solidFill>
                <a:latin typeface="+mn-lt"/>
                <a:ea typeface="+mn-ea"/>
                <a:cs typeface="+mn-cs"/>
              </a:rPr>
              <a:t>6</a:t>
            </a:r>
            <a:r>
              <a:rPr lang="en-US" sz="1200" kern="1200" dirty="0" smtClean="0">
                <a:solidFill>
                  <a:schemeClr val="tx1"/>
                </a:solidFill>
                <a:latin typeface="+mn-lt"/>
                <a:ea typeface="+mn-ea"/>
                <a:cs typeface="+mn-cs"/>
              </a:rPr>
              <a:t>C</a:t>
            </a:r>
            <a:r>
              <a:rPr lang="ru-RU" sz="1200" kern="1200" dirty="0" smtClean="0">
                <a:solidFill>
                  <a:schemeClr val="tx1"/>
                </a:solidFill>
                <a:latin typeface="+mn-lt"/>
                <a:ea typeface="+mn-ea"/>
                <a:cs typeface="+mn-cs"/>
              </a:rPr>
              <a:t> второй уровень заполнен наполовину, в нём не хватает 4 электронов, поэтому атом углерода стремится объединить свои электроны с электронами других атомов. Атом углерода может образовать 4 связи с другими атомами; благодаря способности углерода к образованию сложных молекул он является основой жизни. В молекуле азота </a:t>
            </a:r>
            <a:r>
              <a:rPr lang="ru-RU" sz="1200" kern="1200" baseline="-25000" dirty="0" smtClean="0">
                <a:solidFill>
                  <a:schemeClr val="tx1"/>
                </a:solidFill>
                <a:latin typeface="+mn-lt"/>
                <a:ea typeface="+mn-ea"/>
                <a:cs typeface="+mn-cs"/>
              </a:rPr>
              <a:t>7</a:t>
            </a:r>
            <a:r>
              <a:rPr lang="en-US" sz="1200" kern="1200" dirty="0" smtClean="0">
                <a:solidFill>
                  <a:schemeClr val="tx1"/>
                </a:solidFill>
                <a:latin typeface="+mn-lt"/>
                <a:ea typeface="+mn-ea"/>
                <a:cs typeface="+mn-cs"/>
              </a:rPr>
              <a:t>N</a:t>
            </a:r>
            <a:r>
              <a:rPr lang="ru-RU" sz="1200" kern="1200" dirty="0" smtClean="0">
                <a:solidFill>
                  <a:schemeClr val="tx1"/>
                </a:solidFill>
                <a:latin typeface="+mn-lt"/>
                <a:ea typeface="+mn-ea"/>
                <a:cs typeface="+mn-cs"/>
              </a:rPr>
              <a:t> два атома объединены 3 связями, что обеспечивает особую прочность и слабую химическую активность молекул </a:t>
            </a:r>
            <a:r>
              <a:rPr lang="en-US" sz="1200" kern="1200" dirty="0" smtClean="0">
                <a:solidFill>
                  <a:schemeClr val="tx1"/>
                </a:solidFill>
                <a:latin typeface="+mn-lt"/>
                <a:ea typeface="+mn-ea"/>
                <a:cs typeface="+mn-cs"/>
              </a:rPr>
              <a:t>N</a:t>
            </a:r>
            <a:r>
              <a:rPr lang="ru-RU" sz="1200" kern="1200" baseline="-25000" dirty="0" smtClean="0">
                <a:solidFill>
                  <a:schemeClr val="tx1"/>
                </a:solidFill>
                <a:latin typeface="+mn-lt"/>
                <a:ea typeface="+mn-ea"/>
                <a:cs typeface="+mn-cs"/>
              </a:rPr>
              <a:t>2</a:t>
            </a:r>
            <a:r>
              <a:rPr lang="ru-RU" sz="1200" kern="1200" dirty="0" smtClean="0">
                <a:solidFill>
                  <a:schemeClr val="tx1"/>
                </a:solidFill>
                <a:latin typeface="+mn-lt"/>
                <a:ea typeface="+mn-ea"/>
                <a:cs typeface="+mn-cs"/>
              </a:rPr>
              <a:t>. По мере заселения второго уровня возрастают неметаллические свойства элементов, т. е. стремление достроить оболочку за счёт чужих электронов. Кислород </a:t>
            </a:r>
            <a:r>
              <a:rPr lang="ru-RU" sz="1200" kern="1200" baseline="-25000" dirty="0" smtClean="0">
                <a:solidFill>
                  <a:schemeClr val="tx1"/>
                </a:solidFill>
                <a:latin typeface="+mn-lt"/>
                <a:ea typeface="+mn-ea"/>
                <a:cs typeface="+mn-cs"/>
              </a:rPr>
              <a:t>8</a:t>
            </a:r>
            <a:r>
              <a:rPr lang="en-US" sz="1200" kern="1200" dirty="0" smtClean="0">
                <a:solidFill>
                  <a:schemeClr val="tx1"/>
                </a:solidFill>
                <a:latin typeface="+mn-lt"/>
                <a:ea typeface="+mn-ea"/>
                <a:cs typeface="+mn-cs"/>
              </a:rPr>
              <a:t>O</a:t>
            </a:r>
            <a:r>
              <a:rPr lang="ru-RU" sz="1200" kern="1200" dirty="0" smtClean="0">
                <a:solidFill>
                  <a:schemeClr val="tx1"/>
                </a:solidFill>
                <a:latin typeface="+mn-lt"/>
                <a:ea typeface="+mn-ea"/>
                <a:cs typeface="+mn-cs"/>
              </a:rPr>
              <a:t> активно образует связи почти со всеми элементами. У фтора </a:t>
            </a:r>
            <a:r>
              <a:rPr lang="ru-RU" sz="1200" kern="1200" baseline="-25000" dirty="0" smtClean="0">
                <a:solidFill>
                  <a:schemeClr val="tx1"/>
                </a:solidFill>
                <a:latin typeface="+mn-lt"/>
                <a:ea typeface="+mn-ea"/>
                <a:cs typeface="+mn-cs"/>
              </a:rPr>
              <a:t>9</a:t>
            </a:r>
            <a:r>
              <a:rPr lang="en-US" sz="1200" kern="1200" dirty="0" smtClean="0">
                <a:solidFill>
                  <a:schemeClr val="tx1"/>
                </a:solidFill>
                <a:latin typeface="+mn-lt"/>
                <a:ea typeface="+mn-ea"/>
                <a:cs typeface="+mn-cs"/>
              </a:rPr>
              <a:t>F</a:t>
            </a:r>
            <a:r>
              <a:rPr lang="ru-RU" sz="1200" kern="1200" dirty="0" smtClean="0">
                <a:solidFill>
                  <a:schemeClr val="tx1"/>
                </a:solidFill>
                <a:latin typeface="+mn-lt"/>
                <a:ea typeface="+mn-ea"/>
                <a:cs typeface="+mn-cs"/>
              </a:rPr>
              <a:t> на втором уровне не хватает всего одного электрона, он является самым активным из неметаллов.</a:t>
            </a:r>
          </a:p>
          <a:p>
            <a:r>
              <a:rPr lang="ru-RU" sz="1200" kern="1200" dirty="0" smtClean="0">
                <a:solidFill>
                  <a:schemeClr val="tx1"/>
                </a:solidFill>
                <a:latin typeface="+mn-lt"/>
                <a:ea typeface="+mn-ea"/>
                <a:cs typeface="+mn-cs"/>
              </a:rPr>
              <a:t>У неона </a:t>
            </a:r>
            <a:r>
              <a:rPr lang="ru-RU" sz="1200" kern="1200" baseline="-25000" dirty="0" smtClean="0">
                <a:solidFill>
                  <a:schemeClr val="tx1"/>
                </a:solidFill>
                <a:latin typeface="+mn-lt"/>
                <a:ea typeface="+mn-ea"/>
                <a:cs typeface="+mn-cs"/>
              </a:rPr>
              <a:t>2 + 8 = 10</a:t>
            </a:r>
            <a:r>
              <a:rPr lang="en-US" sz="1200" kern="1200" dirty="0" smtClean="0">
                <a:solidFill>
                  <a:schemeClr val="tx1"/>
                </a:solidFill>
                <a:latin typeface="+mn-lt"/>
                <a:ea typeface="+mn-ea"/>
                <a:cs typeface="+mn-cs"/>
              </a:rPr>
              <a:t>Ne</a:t>
            </a:r>
            <a:r>
              <a:rPr lang="ru-RU" sz="1200" kern="1200" dirty="0" smtClean="0">
                <a:solidFill>
                  <a:schemeClr val="tx1"/>
                </a:solidFill>
                <a:latin typeface="+mn-lt"/>
                <a:ea typeface="+mn-ea"/>
                <a:cs typeface="+mn-cs"/>
              </a:rPr>
              <a:t> на втором энергетическом уровне 8 электронов, его оболочка заполнена. Октет (восьмёрка) электронов делает неон благородным газом, самым инертным из группы, </a:t>
            </a:r>
            <a:r>
              <a:rPr lang="en-US" sz="1200" kern="1200" dirty="0" smtClean="0">
                <a:solidFill>
                  <a:schemeClr val="tx1"/>
                </a:solidFill>
                <a:latin typeface="+mn-lt"/>
                <a:ea typeface="+mn-ea"/>
                <a:cs typeface="+mn-cs"/>
              </a:rPr>
              <a:t>c</a:t>
            </a:r>
            <a:r>
              <a:rPr lang="ru-RU" sz="1200" kern="1200" dirty="0" smtClean="0">
                <a:solidFill>
                  <a:schemeClr val="tx1"/>
                </a:solidFill>
                <a:latin typeface="+mn-lt"/>
                <a:ea typeface="+mn-ea"/>
                <a:cs typeface="+mn-cs"/>
              </a:rPr>
              <a:t> температурой кипения 27,2 К, плавления 24,5 К.</a:t>
            </a:r>
          </a:p>
          <a:p>
            <a:r>
              <a:rPr lang="ru-RU" sz="1200" kern="1200" dirty="0" smtClean="0">
                <a:solidFill>
                  <a:schemeClr val="tx1"/>
                </a:solidFill>
                <a:latin typeface="+mn-lt"/>
                <a:ea typeface="+mn-ea"/>
                <a:cs typeface="+mn-cs"/>
              </a:rPr>
              <a:t>Заселение третьего уровня от натрия </a:t>
            </a:r>
            <a:r>
              <a:rPr lang="ru-RU" sz="1200" kern="1200" baseline="-25000" dirty="0" smtClean="0">
                <a:solidFill>
                  <a:schemeClr val="tx1"/>
                </a:solidFill>
                <a:latin typeface="+mn-lt"/>
                <a:ea typeface="+mn-ea"/>
                <a:cs typeface="+mn-cs"/>
              </a:rPr>
              <a:t>2 + 8 + 1 = 11</a:t>
            </a:r>
            <a:r>
              <a:rPr lang="en-US" sz="1200" kern="1200" dirty="0" smtClean="0">
                <a:solidFill>
                  <a:schemeClr val="tx1"/>
                </a:solidFill>
                <a:latin typeface="+mn-lt"/>
                <a:ea typeface="+mn-ea"/>
                <a:cs typeface="+mn-cs"/>
              </a:rPr>
              <a:t>Na</a:t>
            </a:r>
            <a:r>
              <a:rPr lang="ru-RU" sz="1200" kern="1200" dirty="0" smtClean="0">
                <a:solidFill>
                  <a:schemeClr val="tx1"/>
                </a:solidFill>
                <a:latin typeface="+mn-lt"/>
                <a:ea typeface="+mn-ea"/>
                <a:cs typeface="+mn-cs"/>
              </a:rPr>
              <a:t> до аргона</a:t>
            </a:r>
            <a:r>
              <a:rPr lang="ru-RU" sz="1200" kern="1200" baseline="-25000" dirty="0" smtClean="0">
                <a:solidFill>
                  <a:schemeClr val="tx1"/>
                </a:solidFill>
                <a:latin typeface="+mn-lt"/>
                <a:ea typeface="+mn-ea"/>
                <a:cs typeface="+mn-cs"/>
              </a:rPr>
              <a:t> 2 + 8 + 8 = 18</a:t>
            </a:r>
            <a:r>
              <a:rPr lang="en-US" sz="1200" kern="1200" dirty="0" err="1" smtClean="0">
                <a:solidFill>
                  <a:schemeClr val="tx1"/>
                </a:solidFill>
                <a:latin typeface="+mn-lt"/>
                <a:ea typeface="+mn-ea"/>
                <a:cs typeface="+mn-cs"/>
              </a:rPr>
              <a:t>Ar</a:t>
            </a:r>
            <a:r>
              <a:rPr lang="ru-RU" sz="1200" kern="1200" dirty="0" smtClean="0">
                <a:solidFill>
                  <a:schemeClr val="tx1"/>
                </a:solidFill>
                <a:latin typeface="+mn-lt"/>
                <a:ea typeface="+mn-ea"/>
                <a:cs typeface="+mn-cs"/>
              </a:rPr>
              <a:t> происходит аналогичным образом; металлические свойства элементов постепенно уменьшаются, а неметаллические – возрастают. У аргона внешний 3-й уровень представляет собой октет электронов, что делает его благородным газом с температурой кипения 87,5 К, плавления 84 К (однако уровень не заполнен; на нём может поместиться 18 электронов).</a:t>
            </a:r>
          </a:p>
          <a:p>
            <a:r>
              <a:rPr lang="ru-RU" sz="1200" kern="1200" dirty="0" smtClean="0">
                <a:solidFill>
                  <a:schemeClr val="tx1"/>
                </a:solidFill>
                <a:latin typeface="+mn-lt"/>
                <a:ea typeface="+mn-ea"/>
                <a:cs typeface="+mn-cs"/>
              </a:rPr>
              <a:t>Возрастание заряда ядра и появление последующих электронов на четвёртом энергетическом уровне делают калий </a:t>
            </a:r>
            <a:r>
              <a:rPr lang="ru-RU" sz="1200" kern="1200" baseline="-25000" dirty="0" smtClean="0">
                <a:solidFill>
                  <a:schemeClr val="tx1"/>
                </a:solidFill>
                <a:latin typeface="+mn-lt"/>
                <a:ea typeface="+mn-ea"/>
                <a:cs typeface="+mn-cs"/>
              </a:rPr>
              <a:t>19</a:t>
            </a:r>
            <a:r>
              <a:rPr lang="en-US" sz="1200" kern="1200" dirty="0" smtClean="0">
                <a:solidFill>
                  <a:schemeClr val="tx1"/>
                </a:solidFill>
                <a:latin typeface="+mn-lt"/>
                <a:ea typeface="+mn-ea"/>
                <a:cs typeface="+mn-cs"/>
              </a:rPr>
              <a:t>K</a:t>
            </a:r>
            <a:r>
              <a:rPr lang="ru-RU" sz="1200" kern="1200" dirty="0" smtClean="0">
                <a:solidFill>
                  <a:schemeClr val="tx1"/>
                </a:solidFill>
                <a:latin typeface="+mn-lt"/>
                <a:ea typeface="+mn-ea"/>
                <a:cs typeface="+mn-cs"/>
              </a:rPr>
              <a:t> щелочным, а кальций </a:t>
            </a:r>
            <a:r>
              <a:rPr lang="ru-RU" sz="1200" kern="1200" baseline="-25000" dirty="0" smtClean="0">
                <a:solidFill>
                  <a:schemeClr val="tx1"/>
                </a:solidFill>
                <a:latin typeface="+mn-lt"/>
                <a:ea typeface="+mn-ea"/>
                <a:cs typeface="+mn-cs"/>
              </a:rPr>
              <a:t>20</a:t>
            </a:r>
            <a:r>
              <a:rPr lang="en-US" sz="1200" kern="1200" dirty="0" smtClean="0">
                <a:solidFill>
                  <a:schemeClr val="tx1"/>
                </a:solidFill>
                <a:latin typeface="+mn-lt"/>
                <a:ea typeface="+mn-ea"/>
                <a:cs typeface="+mn-cs"/>
              </a:rPr>
              <a:t>Ca</a:t>
            </a:r>
            <a:r>
              <a:rPr lang="en-US"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 щелочноземельным металлами. Начиная со скандия </a:t>
            </a:r>
            <a:r>
              <a:rPr lang="ru-RU" sz="1200" kern="1200" baseline="-25000" dirty="0" smtClean="0">
                <a:solidFill>
                  <a:schemeClr val="tx1"/>
                </a:solidFill>
                <a:latin typeface="+mn-lt"/>
                <a:ea typeface="+mn-ea"/>
                <a:cs typeface="+mn-cs"/>
              </a:rPr>
              <a:t>21</a:t>
            </a:r>
            <a:r>
              <a:rPr lang="en-US" sz="1200" kern="1200" dirty="0" smtClean="0">
                <a:solidFill>
                  <a:schemeClr val="tx1"/>
                </a:solidFill>
                <a:latin typeface="+mn-lt"/>
                <a:ea typeface="+mn-ea"/>
                <a:cs typeface="+mn-cs"/>
              </a:rPr>
              <a:t>Sc</a:t>
            </a:r>
            <a:r>
              <a:rPr lang="ru-RU" sz="1200" kern="1200" dirty="0" smtClean="0">
                <a:solidFill>
                  <a:schemeClr val="tx1"/>
                </a:solidFill>
                <a:latin typeface="+mn-lt"/>
                <a:ea typeface="+mn-ea"/>
                <a:cs typeface="+mn-cs"/>
              </a:rPr>
              <a:t>, увеличение числа электронов приводит к возможности уплотнения третьего уровня и проявлению переменной валентности, что является общим свойством переходных элементов. Всего переходных элементов 68, часть их получены искусственно, все они металлы, т. о. большинство химических элементов – переходные металлы. Скандий возглавляет семейство из 32 редкоземельных металлов, самое многочисленное, включающее в себя подгруппы из 14 лантанидов и 14 актинидов. Окисление скандия, титана, ванадия, хрома и марганца возможно до тех пор, пока на третьем уровне не останется октет из 8 электронов; у марганца </a:t>
            </a:r>
            <a:r>
              <a:rPr lang="ru-RU" sz="1200" kern="1200" baseline="-25000" dirty="0" smtClean="0">
                <a:solidFill>
                  <a:schemeClr val="tx1"/>
                </a:solidFill>
                <a:latin typeface="+mn-lt"/>
                <a:ea typeface="+mn-ea"/>
                <a:cs typeface="+mn-cs"/>
              </a:rPr>
              <a:t>25</a:t>
            </a:r>
            <a:r>
              <a:rPr lang="en-US" sz="1200" kern="1200" dirty="0" err="1" smtClean="0">
                <a:solidFill>
                  <a:schemeClr val="tx1"/>
                </a:solidFill>
                <a:latin typeface="+mn-lt"/>
                <a:ea typeface="+mn-ea"/>
                <a:cs typeface="+mn-cs"/>
              </a:rPr>
              <a:t>Mn</a:t>
            </a:r>
            <a:r>
              <a:rPr lang="ru-RU" sz="1200" kern="1200" dirty="0" smtClean="0">
                <a:solidFill>
                  <a:schemeClr val="tx1"/>
                </a:solidFill>
                <a:latin typeface="+mn-lt"/>
                <a:ea typeface="+mn-ea"/>
                <a:cs typeface="+mn-cs"/>
              </a:rPr>
              <a:t> возможная степень окисления доходит до +7. Если внешние электроны этих металлов не участвуют в химических связях, они уплотняют третий уровень. У железа </a:t>
            </a:r>
            <a:r>
              <a:rPr lang="ru-RU" sz="1200" kern="1200" baseline="-25000" dirty="0" smtClean="0">
                <a:solidFill>
                  <a:schemeClr val="tx1"/>
                </a:solidFill>
                <a:latin typeface="+mn-lt"/>
                <a:ea typeface="+mn-ea"/>
                <a:cs typeface="+mn-cs"/>
              </a:rPr>
              <a:t>26</a:t>
            </a:r>
            <a:r>
              <a:rPr lang="en-US" sz="1200" kern="1200" dirty="0" smtClean="0">
                <a:solidFill>
                  <a:schemeClr val="tx1"/>
                </a:solidFill>
                <a:latin typeface="+mn-lt"/>
                <a:ea typeface="+mn-ea"/>
                <a:cs typeface="+mn-cs"/>
              </a:rPr>
              <a:t>Fe</a:t>
            </a:r>
            <a:r>
              <a:rPr lang="ru-RU" sz="1200" kern="1200" dirty="0" smtClean="0">
                <a:solidFill>
                  <a:schemeClr val="tx1"/>
                </a:solidFill>
                <a:latin typeface="+mn-lt"/>
                <a:ea typeface="+mn-ea"/>
                <a:cs typeface="+mn-cs"/>
              </a:rPr>
              <a:t> и остальных элементов группы железа (кобальта </a:t>
            </a:r>
            <a:r>
              <a:rPr lang="ru-RU" sz="1200" kern="1200" baseline="-25000" dirty="0" smtClean="0">
                <a:solidFill>
                  <a:schemeClr val="tx1"/>
                </a:solidFill>
                <a:latin typeface="+mn-lt"/>
                <a:ea typeface="+mn-ea"/>
                <a:cs typeface="+mn-cs"/>
              </a:rPr>
              <a:t>27</a:t>
            </a:r>
            <a:r>
              <a:rPr lang="en-US" sz="1200" kern="1200" dirty="0" smtClean="0">
                <a:solidFill>
                  <a:schemeClr val="tx1"/>
                </a:solidFill>
                <a:latin typeface="+mn-lt"/>
                <a:ea typeface="+mn-ea"/>
                <a:cs typeface="+mn-cs"/>
              </a:rPr>
              <a:t>Co</a:t>
            </a:r>
            <a:r>
              <a:rPr lang="ru-RU" sz="1200" kern="1200" dirty="0" smtClean="0">
                <a:solidFill>
                  <a:schemeClr val="tx1"/>
                </a:solidFill>
                <a:latin typeface="+mn-lt"/>
                <a:ea typeface="+mn-ea"/>
                <a:cs typeface="+mn-cs"/>
              </a:rPr>
              <a:t> и никеля </a:t>
            </a:r>
            <a:r>
              <a:rPr lang="ru-RU" sz="1200" kern="1200" baseline="-25000" dirty="0" smtClean="0">
                <a:solidFill>
                  <a:schemeClr val="tx1"/>
                </a:solidFill>
                <a:latin typeface="+mn-lt"/>
                <a:ea typeface="+mn-ea"/>
                <a:cs typeface="+mn-cs"/>
              </a:rPr>
              <a:t>28</a:t>
            </a:r>
            <a:r>
              <a:rPr lang="en-US" sz="1200" kern="1200" dirty="0" smtClean="0">
                <a:solidFill>
                  <a:schemeClr val="tx1"/>
                </a:solidFill>
                <a:latin typeface="+mn-lt"/>
                <a:ea typeface="+mn-ea"/>
                <a:cs typeface="+mn-cs"/>
              </a:rPr>
              <a:t>Ni</a:t>
            </a:r>
            <a:r>
              <a:rPr lang="ru-RU" sz="1200" kern="1200" dirty="0" smtClean="0">
                <a:solidFill>
                  <a:schemeClr val="tx1"/>
                </a:solidFill>
                <a:latin typeface="+mn-lt"/>
                <a:ea typeface="+mn-ea"/>
                <a:cs typeface="+mn-cs"/>
              </a:rPr>
              <a:t>) способность к окислению меньше, зато эти металлы способны сильно намагничиваться. У меди </a:t>
            </a:r>
            <a:r>
              <a:rPr lang="ru-RU" sz="1200" kern="1200" baseline="-25000" dirty="0" smtClean="0">
                <a:solidFill>
                  <a:schemeClr val="tx1"/>
                </a:solidFill>
                <a:latin typeface="+mn-lt"/>
                <a:ea typeface="+mn-ea"/>
                <a:cs typeface="+mn-cs"/>
              </a:rPr>
              <a:t>2 + 8 + 18 +1 = 29</a:t>
            </a:r>
            <a:r>
              <a:rPr lang="en-US" sz="1200" kern="1200" dirty="0" smtClean="0">
                <a:solidFill>
                  <a:schemeClr val="tx1"/>
                </a:solidFill>
                <a:latin typeface="+mn-lt"/>
                <a:ea typeface="+mn-ea"/>
                <a:cs typeface="+mn-cs"/>
              </a:rPr>
              <a:t>Cu</a:t>
            </a:r>
            <a:r>
              <a:rPr lang="ru-RU" sz="1200" kern="1200" dirty="0" smtClean="0">
                <a:solidFill>
                  <a:schemeClr val="tx1"/>
                </a:solidFill>
                <a:latin typeface="+mn-lt"/>
                <a:ea typeface="+mn-ea"/>
                <a:cs typeface="+mn-cs"/>
              </a:rPr>
              <a:t> три уровня заполнены, а внешний электрон обеспечивает высокую электропроводность. На цинке </a:t>
            </a:r>
            <a:r>
              <a:rPr lang="ru-RU" sz="1200" kern="1200" baseline="-25000" dirty="0" smtClean="0">
                <a:solidFill>
                  <a:schemeClr val="tx1"/>
                </a:solidFill>
                <a:latin typeface="+mn-lt"/>
                <a:ea typeface="+mn-ea"/>
                <a:cs typeface="+mn-cs"/>
              </a:rPr>
              <a:t>30</a:t>
            </a:r>
            <a:r>
              <a:rPr lang="en-US" sz="1200" kern="1200" dirty="0" smtClean="0">
                <a:solidFill>
                  <a:schemeClr val="tx1"/>
                </a:solidFill>
                <a:latin typeface="+mn-lt"/>
                <a:ea typeface="+mn-ea"/>
                <a:cs typeface="+mn-cs"/>
              </a:rPr>
              <a:t>Zn</a:t>
            </a:r>
            <a:r>
              <a:rPr lang="ru-RU" sz="1200" kern="1200" dirty="0" smtClean="0">
                <a:solidFill>
                  <a:schemeClr val="tx1"/>
                </a:solidFill>
                <a:latin typeface="+mn-lt"/>
                <a:ea typeface="+mn-ea"/>
                <a:cs typeface="+mn-cs"/>
              </a:rPr>
              <a:t> переход заканчивается и с галлия </a:t>
            </a:r>
            <a:r>
              <a:rPr lang="ru-RU" sz="1200" kern="1200" baseline="-25000" dirty="0" smtClean="0">
                <a:solidFill>
                  <a:schemeClr val="tx1"/>
                </a:solidFill>
                <a:latin typeface="+mn-lt"/>
                <a:ea typeface="+mn-ea"/>
                <a:cs typeface="+mn-cs"/>
              </a:rPr>
              <a:t>31</a:t>
            </a:r>
            <a:r>
              <a:rPr lang="en-US" sz="1200" kern="1200" dirty="0" err="1" smtClean="0">
                <a:solidFill>
                  <a:schemeClr val="tx1"/>
                </a:solidFill>
                <a:latin typeface="+mn-lt"/>
                <a:ea typeface="+mn-ea"/>
                <a:cs typeface="+mn-cs"/>
              </a:rPr>
              <a:t>Ga</a:t>
            </a:r>
            <a:r>
              <a:rPr lang="ru-RU" sz="1200" kern="1200" dirty="0" smtClean="0">
                <a:solidFill>
                  <a:schemeClr val="tx1"/>
                </a:solidFill>
                <a:latin typeface="+mn-lt"/>
                <a:ea typeface="+mn-ea"/>
                <a:cs typeface="+mn-cs"/>
              </a:rPr>
              <a:t> происходит последовательное заселение четвёртого уровня с уменьшением металлических и увеличением неметаллических свойств. У криптона </a:t>
            </a:r>
            <a:r>
              <a:rPr lang="ru-RU" sz="1200" kern="1200" baseline="-25000" dirty="0" smtClean="0">
                <a:solidFill>
                  <a:schemeClr val="tx1"/>
                </a:solidFill>
                <a:latin typeface="+mn-lt"/>
                <a:ea typeface="+mn-ea"/>
                <a:cs typeface="+mn-cs"/>
              </a:rPr>
              <a:t>2 + 8 + 18 + 8 = 36</a:t>
            </a:r>
            <a:r>
              <a:rPr lang="en-US" sz="1200" kern="1200" dirty="0" smtClean="0">
                <a:solidFill>
                  <a:schemeClr val="tx1"/>
                </a:solidFill>
                <a:latin typeface="+mn-lt"/>
                <a:ea typeface="+mn-ea"/>
                <a:cs typeface="+mn-cs"/>
              </a:rPr>
              <a:t>Kr</a:t>
            </a:r>
            <a:r>
              <a:rPr lang="ru-RU" sz="1200" kern="1200" dirty="0" smtClean="0">
                <a:solidFill>
                  <a:schemeClr val="tx1"/>
                </a:solidFill>
                <a:latin typeface="+mn-lt"/>
                <a:ea typeface="+mn-ea"/>
                <a:cs typeface="+mn-cs"/>
              </a:rPr>
              <a:t> внешний 4-й уровень – октет электронов. Он является благородным газом, однако при низких температурах способен соединяться со сверхактивным фтором.</a:t>
            </a:r>
          </a:p>
          <a:p>
            <a:r>
              <a:rPr lang="ru-RU" sz="1200" kern="1200" dirty="0" smtClean="0">
                <a:solidFill>
                  <a:schemeClr val="tx1"/>
                </a:solidFill>
                <a:latin typeface="+mn-lt"/>
                <a:ea typeface="+mn-ea"/>
                <a:cs typeface="+mn-cs"/>
              </a:rPr>
              <a:t>Пятый период аналогичен четвёртому, </a:t>
            </a:r>
            <a:r>
              <a:rPr lang="ru-RU" sz="1200" kern="1200" baseline="-25000" dirty="0" smtClean="0">
                <a:solidFill>
                  <a:schemeClr val="tx1"/>
                </a:solidFill>
                <a:latin typeface="+mn-lt"/>
                <a:ea typeface="+mn-ea"/>
                <a:cs typeface="+mn-cs"/>
              </a:rPr>
              <a:t>37</a:t>
            </a:r>
            <a:r>
              <a:rPr lang="en-US" sz="1200" kern="1200" dirty="0" err="1" smtClean="0">
                <a:solidFill>
                  <a:schemeClr val="tx1"/>
                </a:solidFill>
                <a:latin typeface="+mn-lt"/>
                <a:ea typeface="+mn-ea"/>
                <a:cs typeface="+mn-cs"/>
              </a:rPr>
              <a:t>Rb</a:t>
            </a:r>
            <a:r>
              <a:rPr lang="ru-RU" sz="1200" kern="1200" dirty="0" smtClean="0">
                <a:solidFill>
                  <a:schemeClr val="tx1"/>
                </a:solidFill>
                <a:latin typeface="+mn-lt"/>
                <a:ea typeface="+mn-ea"/>
                <a:cs typeface="+mn-cs"/>
              </a:rPr>
              <a:t> – щелочной, </a:t>
            </a:r>
            <a:r>
              <a:rPr lang="ru-RU" sz="1200" kern="1200" baseline="-25000" dirty="0" smtClean="0">
                <a:solidFill>
                  <a:schemeClr val="tx1"/>
                </a:solidFill>
                <a:latin typeface="+mn-lt"/>
                <a:ea typeface="+mn-ea"/>
                <a:cs typeface="+mn-cs"/>
              </a:rPr>
              <a:t>38</a:t>
            </a:r>
            <a:r>
              <a:rPr lang="en-US" sz="1200" kern="1200" dirty="0" err="1" smtClean="0">
                <a:solidFill>
                  <a:schemeClr val="tx1"/>
                </a:solidFill>
                <a:latin typeface="+mn-lt"/>
                <a:ea typeface="+mn-ea"/>
                <a:cs typeface="+mn-cs"/>
              </a:rPr>
              <a:t>Sr</a:t>
            </a:r>
            <a:r>
              <a:rPr lang="ru-RU" sz="1200" kern="1200" dirty="0" smtClean="0">
                <a:solidFill>
                  <a:schemeClr val="tx1"/>
                </a:solidFill>
                <a:latin typeface="+mn-lt"/>
                <a:ea typeface="+mn-ea"/>
                <a:cs typeface="+mn-cs"/>
              </a:rPr>
              <a:t> – щелочноземельный, </a:t>
            </a:r>
            <a:r>
              <a:rPr lang="ru-RU" sz="1200" kern="1200" baseline="-25000" dirty="0" smtClean="0">
                <a:solidFill>
                  <a:schemeClr val="tx1"/>
                </a:solidFill>
                <a:latin typeface="+mn-lt"/>
                <a:ea typeface="+mn-ea"/>
                <a:cs typeface="+mn-cs"/>
              </a:rPr>
              <a:t>39</a:t>
            </a:r>
            <a:r>
              <a:rPr lang="en-US" sz="1200" kern="1200" dirty="0" smtClean="0">
                <a:solidFill>
                  <a:schemeClr val="tx1"/>
                </a:solidFill>
                <a:latin typeface="+mn-lt"/>
                <a:ea typeface="+mn-ea"/>
                <a:cs typeface="+mn-cs"/>
              </a:rPr>
              <a:t>Y</a:t>
            </a:r>
            <a:r>
              <a:rPr lang="ru-RU" sz="1200" kern="1200" dirty="0" smtClean="0">
                <a:solidFill>
                  <a:schemeClr val="tx1"/>
                </a:solidFill>
                <a:latin typeface="+mn-lt"/>
                <a:ea typeface="+mn-ea"/>
                <a:cs typeface="+mn-cs"/>
              </a:rPr>
              <a:t> – редкоземельный;</a:t>
            </a:r>
            <a:r>
              <a:rPr lang="ru-RU" sz="1200" kern="1200" baseline="-250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начиная с него, происходит уплотнение четвёртого уровня. У рутения </a:t>
            </a:r>
            <a:r>
              <a:rPr lang="ru-RU" sz="1200" kern="1200" baseline="-25000" dirty="0" smtClean="0">
                <a:solidFill>
                  <a:schemeClr val="tx1"/>
                </a:solidFill>
                <a:latin typeface="+mn-lt"/>
                <a:ea typeface="+mn-ea"/>
                <a:cs typeface="+mn-cs"/>
              </a:rPr>
              <a:t>44</a:t>
            </a:r>
            <a:r>
              <a:rPr lang="en-US" sz="1200" kern="1200" dirty="0" err="1" smtClean="0">
                <a:solidFill>
                  <a:schemeClr val="tx1"/>
                </a:solidFill>
                <a:latin typeface="+mn-lt"/>
                <a:ea typeface="+mn-ea"/>
                <a:cs typeface="+mn-cs"/>
              </a:rPr>
              <a:t>Ru</a:t>
            </a:r>
            <a:r>
              <a:rPr lang="ru-RU" sz="1200" kern="1200" dirty="0" smtClean="0">
                <a:solidFill>
                  <a:schemeClr val="tx1"/>
                </a:solidFill>
                <a:latin typeface="+mn-lt"/>
                <a:ea typeface="+mn-ea"/>
                <a:cs typeface="+mn-cs"/>
              </a:rPr>
              <a:t> степень окисления может доходить до +8; вместе с тем, благодаря своей инертности он является первым из благородных (драгоценных) металлов платиновой группы; в пятом периоде за ним следуют родий и палладий. У серебра </a:t>
            </a:r>
            <a:r>
              <a:rPr lang="ru-RU" sz="1200" kern="1200" baseline="-25000" dirty="0" smtClean="0">
                <a:solidFill>
                  <a:schemeClr val="tx1"/>
                </a:solidFill>
                <a:latin typeface="+mn-lt"/>
                <a:ea typeface="+mn-ea"/>
                <a:cs typeface="+mn-cs"/>
              </a:rPr>
              <a:t>2 + 8 + 18 + 18 + 1 = 47</a:t>
            </a:r>
            <a:r>
              <a:rPr lang="en-US" sz="1200" kern="1200" dirty="0" smtClean="0">
                <a:solidFill>
                  <a:schemeClr val="tx1"/>
                </a:solidFill>
                <a:latin typeface="+mn-lt"/>
                <a:ea typeface="+mn-ea"/>
                <a:cs typeface="+mn-cs"/>
              </a:rPr>
              <a:t>Ag</a:t>
            </a:r>
            <a:r>
              <a:rPr lang="ru-RU" sz="1200" kern="1200" dirty="0" smtClean="0">
                <a:solidFill>
                  <a:schemeClr val="tx1"/>
                </a:solidFill>
                <a:latin typeface="+mn-lt"/>
                <a:ea typeface="+mn-ea"/>
                <a:cs typeface="+mn-cs"/>
              </a:rPr>
              <a:t> три уровня заполнены, на четвёртом – 18 электронов и один внешний. Такая конфигурация делает серебро чемпионом по электропроводности. На кадмии </a:t>
            </a:r>
            <a:r>
              <a:rPr lang="ru-RU" sz="1200" kern="1200" baseline="-25000" dirty="0" smtClean="0">
                <a:solidFill>
                  <a:schemeClr val="tx1"/>
                </a:solidFill>
                <a:latin typeface="+mn-lt"/>
                <a:ea typeface="+mn-ea"/>
                <a:cs typeface="+mn-cs"/>
              </a:rPr>
              <a:t>48</a:t>
            </a:r>
            <a:r>
              <a:rPr lang="en-US" sz="1200" kern="1200" dirty="0" err="1" smtClean="0">
                <a:solidFill>
                  <a:schemeClr val="tx1"/>
                </a:solidFill>
                <a:latin typeface="+mn-lt"/>
                <a:ea typeface="+mn-ea"/>
                <a:cs typeface="+mn-cs"/>
              </a:rPr>
              <a:t>Cd</a:t>
            </a:r>
            <a:r>
              <a:rPr lang="ru-RU" sz="1200" kern="1200" dirty="0" smtClean="0">
                <a:solidFill>
                  <a:schemeClr val="tx1"/>
                </a:solidFill>
                <a:latin typeface="+mn-lt"/>
                <a:ea typeface="+mn-ea"/>
                <a:cs typeface="+mn-cs"/>
              </a:rPr>
              <a:t> переход заканчивается и с индия </a:t>
            </a:r>
            <a:r>
              <a:rPr lang="ru-RU" sz="1200" kern="1200" baseline="-25000" dirty="0" smtClean="0">
                <a:solidFill>
                  <a:schemeClr val="tx1"/>
                </a:solidFill>
                <a:latin typeface="+mn-lt"/>
                <a:ea typeface="+mn-ea"/>
                <a:cs typeface="+mn-cs"/>
              </a:rPr>
              <a:t>49</a:t>
            </a:r>
            <a:r>
              <a:rPr lang="en-US" sz="1200" kern="1200" dirty="0" smtClean="0">
                <a:solidFill>
                  <a:schemeClr val="tx1"/>
                </a:solidFill>
                <a:latin typeface="+mn-lt"/>
                <a:ea typeface="+mn-ea"/>
                <a:cs typeface="+mn-cs"/>
              </a:rPr>
              <a:t>In</a:t>
            </a:r>
            <a:r>
              <a:rPr lang="ru-RU" sz="1200" kern="1200" dirty="0" smtClean="0">
                <a:solidFill>
                  <a:schemeClr val="tx1"/>
                </a:solidFill>
                <a:latin typeface="+mn-lt"/>
                <a:ea typeface="+mn-ea"/>
                <a:cs typeface="+mn-cs"/>
              </a:rPr>
              <a:t> происходит последовательное заселение пятого уровня. У ксенона </a:t>
            </a:r>
            <a:r>
              <a:rPr lang="ru-RU" sz="1200" kern="1200" baseline="-25000" dirty="0" smtClean="0">
                <a:solidFill>
                  <a:schemeClr val="tx1"/>
                </a:solidFill>
                <a:latin typeface="+mn-lt"/>
                <a:ea typeface="+mn-ea"/>
                <a:cs typeface="+mn-cs"/>
              </a:rPr>
              <a:t>2 + 8 + 18 + 18 + 8 = 54</a:t>
            </a:r>
            <a:r>
              <a:rPr lang="ru-RU" sz="1200" kern="1200" dirty="0" smtClean="0">
                <a:solidFill>
                  <a:schemeClr val="tx1"/>
                </a:solidFill>
                <a:latin typeface="+mn-lt"/>
                <a:ea typeface="+mn-ea"/>
                <a:cs typeface="+mn-cs"/>
              </a:rPr>
              <a:t>Хе три уровня заполнены, на четвёртом – 18 электронов, на внешнем пятом – октет. Ксенон считается благородным газом, хотя некоторые его соединения со сверхактивным фтором устойчивы до температуры 180 °С.</a:t>
            </a:r>
          </a:p>
          <a:p>
            <a:r>
              <a:rPr lang="ru-RU" sz="1200" kern="1200" dirty="0" smtClean="0">
                <a:solidFill>
                  <a:schemeClr val="tx1"/>
                </a:solidFill>
                <a:latin typeface="+mn-lt"/>
                <a:ea typeface="+mn-ea"/>
                <a:cs typeface="+mn-cs"/>
              </a:rPr>
              <a:t>Шестой период начинается с цезия </a:t>
            </a:r>
            <a:r>
              <a:rPr lang="ru-RU" sz="1200" kern="1200" baseline="-25000" dirty="0" smtClean="0">
                <a:solidFill>
                  <a:schemeClr val="tx1"/>
                </a:solidFill>
                <a:latin typeface="+mn-lt"/>
                <a:ea typeface="+mn-ea"/>
                <a:cs typeface="+mn-cs"/>
              </a:rPr>
              <a:t>55</a:t>
            </a:r>
            <a:r>
              <a:rPr lang="en-US" sz="1200" kern="1200" dirty="0" smtClean="0">
                <a:solidFill>
                  <a:schemeClr val="tx1"/>
                </a:solidFill>
                <a:latin typeface="+mn-lt"/>
                <a:ea typeface="+mn-ea"/>
                <a:cs typeface="+mn-cs"/>
              </a:rPr>
              <a:t>Cs</a:t>
            </a:r>
            <a:r>
              <a:rPr lang="ru-RU" sz="1200" kern="1200" dirty="0" smtClean="0">
                <a:solidFill>
                  <a:schemeClr val="tx1"/>
                </a:solidFill>
                <a:latin typeface="+mn-lt"/>
                <a:ea typeface="+mn-ea"/>
                <a:cs typeface="+mn-cs"/>
              </a:rPr>
              <a:t> и бария </a:t>
            </a:r>
            <a:r>
              <a:rPr lang="ru-RU" sz="1200" kern="1200" baseline="-25000" dirty="0" smtClean="0">
                <a:solidFill>
                  <a:schemeClr val="tx1"/>
                </a:solidFill>
                <a:latin typeface="+mn-lt"/>
                <a:ea typeface="+mn-ea"/>
                <a:cs typeface="+mn-cs"/>
              </a:rPr>
              <a:t>56</a:t>
            </a:r>
            <a:r>
              <a:rPr lang="en-US" sz="1200" kern="1200" dirty="0" err="1" smtClean="0">
                <a:solidFill>
                  <a:schemeClr val="tx1"/>
                </a:solidFill>
                <a:latin typeface="+mn-lt"/>
                <a:ea typeface="+mn-ea"/>
                <a:cs typeface="+mn-cs"/>
              </a:rPr>
              <a:t>Ba</a:t>
            </a:r>
            <a:r>
              <a:rPr lang="ru-RU" sz="1200" kern="1200" dirty="0" smtClean="0">
                <a:solidFill>
                  <a:schemeClr val="tx1"/>
                </a:solidFill>
                <a:latin typeface="+mn-lt"/>
                <a:ea typeface="+mn-ea"/>
                <a:cs typeface="+mn-cs"/>
              </a:rPr>
              <a:t>, переходит к лантану </a:t>
            </a:r>
            <a:r>
              <a:rPr lang="ru-RU" sz="1200" kern="1200" baseline="-25000" dirty="0" smtClean="0">
                <a:solidFill>
                  <a:schemeClr val="tx1"/>
                </a:solidFill>
                <a:latin typeface="+mn-lt"/>
                <a:ea typeface="+mn-ea"/>
                <a:cs typeface="+mn-cs"/>
              </a:rPr>
              <a:t>57</a:t>
            </a:r>
            <a:r>
              <a:rPr lang="en-US" sz="1200" kern="1200" dirty="0" smtClean="0">
                <a:solidFill>
                  <a:schemeClr val="tx1"/>
                </a:solidFill>
                <a:latin typeface="+mn-lt"/>
                <a:ea typeface="+mn-ea"/>
                <a:cs typeface="+mn-cs"/>
              </a:rPr>
              <a:t>La</a:t>
            </a:r>
            <a:r>
              <a:rPr lang="ru-RU" sz="1200" kern="1200" dirty="0" smtClean="0">
                <a:solidFill>
                  <a:schemeClr val="tx1"/>
                </a:solidFill>
                <a:latin typeface="+mn-lt"/>
                <a:ea typeface="+mn-ea"/>
                <a:cs typeface="+mn-cs"/>
              </a:rPr>
              <a:t>, а затем, начиная с церия </a:t>
            </a:r>
            <a:r>
              <a:rPr lang="ru-RU" sz="1200" kern="1200" baseline="-25000" dirty="0" smtClean="0">
                <a:solidFill>
                  <a:schemeClr val="tx1"/>
                </a:solidFill>
                <a:latin typeface="+mn-lt"/>
                <a:ea typeface="+mn-ea"/>
                <a:cs typeface="+mn-cs"/>
              </a:rPr>
              <a:t>58</a:t>
            </a:r>
            <a:r>
              <a:rPr lang="ru-RU" sz="1200" kern="1200" dirty="0" smtClean="0">
                <a:solidFill>
                  <a:schemeClr val="tx1"/>
                </a:solidFill>
                <a:latin typeface="+mn-lt"/>
                <a:ea typeface="+mn-ea"/>
                <a:cs typeface="+mn-cs"/>
              </a:rPr>
              <a:t>Се, уплотняется 4-й уровень, на котором может поместиться 32 электрона. В процессе уплотнения четвёртого уровня образуется группа из 14 редкоземельных металлов, близких по свойствам и имеющих общее название «лантаниды». Здесь возможна конкуренция между 4 и 5 уровнями, благодаря чему редкоземельные металлы обладают особыми свойствами в отношении магнетизма, люминесценции и сверхпроводимости. После заполнения 4-го уровня, начиная с гафния </a:t>
            </a:r>
            <a:r>
              <a:rPr lang="ru-RU" sz="1200" kern="1200" baseline="-25000" dirty="0" smtClean="0">
                <a:solidFill>
                  <a:schemeClr val="tx1"/>
                </a:solidFill>
                <a:latin typeface="+mn-lt"/>
                <a:ea typeface="+mn-ea"/>
                <a:cs typeface="+mn-cs"/>
              </a:rPr>
              <a:t>72</a:t>
            </a:r>
            <a:r>
              <a:rPr lang="en-US" sz="1200" kern="1200" dirty="0" err="1" smtClean="0">
                <a:solidFill>
                  <a:schemeClr val="tx1"/>
                </a:solidFill>
                <a:latin typeface="+mn-lt"/>
                <a:ea typeface="+mn-ea"/>
                <a:cs typeface="+mn-cs"/>
              </a:rPr>
              <a:t>Hf</a:t>
            </a:r>
            <a:r>
              <a:rPr lang="ru-RU" sz="1200" kern="1200" dirty="0" smtClean="0">
                <a:solidFill>
                  <a:schemeClr val="tx1"/>
                </a:solidFill>
                <a:latin typeface="+mn-lt"/>
                <a:ea typeface="+mn-ea"/>
                <a:cs typeface="+mn-cs"/>
              </a:rPr>
              <a:t>, происходит заселение пятого до тех пор, пока у золота </a:t>
            </a:r>
            <a:r>
              <a:rPr lang="ru-RU" sz="1200" kern="1200" baseline="-25000" dirty="0" smtClean="0">
                <a:solidFill>
                  <a:schemeClr val="tx1"/>
                </a:solidFill>
                <a:latin typeface="+mn-lt"/>
                <a:ea typeface="+mn-ea"/>
                <a:cs typeface="+mn-cs"/>
              </a:rPr>
              <a:t>79</a:t>
            </a:r>
            <a:r>
              <a:rPr lang="en-US" sz="1200" kern="1200" dirty="0" smtClean="0">
                <a:solidFill>
                  <a:schemeClr val="tx1"/>
                </a:solidFill>
                <a:latin typeface="+mn-lt"/>
                <a:ea typeface="+mn-ea"/>
                <a:cs typeface="+mn-cs"/>
              </a:rPr>
              <a:t>Au</a:t>
            </a:r>
            <a:r>
              <a:rPr lang="ru-RU" sz="1200" kern="1200" dirty="0" smtClean="0">
                <a:solidFill>
                  <a:schemeClr val="tx1"/>
                </a:solidFill>
                <a:latin typeface="+mn-lt"/>
                <a:ea typeface="+mn-ea"/>
                <a:cs typeface="+mn-cs"/>
              </a:rPr>
              <a:t> на нём не окажется 18 электронов. На ртути </a:t>
            </a:r>
            <a:r>
              <a:rPr lang="ru-RU" sz="1200" kern="1200" baseline="-25000" dirty="0" smtClean="0">
                <a:solidFill>
                  <a:schemeClr val="tx1"/>
                </a:solidFill>
                <a:latin typeface="+mn-lt"/>
                <a:ea typeface="+mn-ea"/>
                <a:cs typeface="+mn-cs"/>
              </a:rPr>
              <a:t>80</a:t>
            </a:r>
            <a:r>
              <a:rPr lang="en-US" sz="1200" kern="1200" dirty="0" smtClean="0">
                <a:solidFill>
                  <a:schemeClr val="tx1"/>
                </a:solidFill>
                <a:latin typeface="+mn-lt"/>
                <a:ea typeface="+mn-ea"/>
                <a:cs typeface="+mn-cs"/>
              </a:rPr>
              <a:t>Hg</a:t>
            </a:r>
            <a:r>
              <a:rPr lang="ru-RU" sz="1200" kern="1200" dirty="0" smtClean="0">
                <a:solidFill>
                  <a:schemeClr val="tx1"/>
                </a:solidFill>
                <a:latin typeface="+mn-lt"/>
                <a:ea typeface="+mn-ea"/>
                <a:cs typeface="+mn-cs"/>
              </a:rPr>
              <a:t> переход заканчивается и происходит заселение шестого уровня, сопровождаемое соответствующим изменением химических свойств, однако после висмута </a:t>
            </a:r>
            <a:r>
              <a:rPr lang="ru-RU" sz="1200" kern="1200" baseline="-25000" dirty="0" smtClean="0">
                <a:solidFill>
                  <a:schemeClr val="tx1"/>
                </a:solidFill>
                <a:latin typeface="+mn-lt"/>
                <a:ea typeface="+mn-ea"/>
                <a:cs typeface="+mn-cs"/>
              </a:rPr>
              <a:t>83</a:t>
            </a:r>
            <a:r>
              <a:rPr lang="en-US" sz="1200" kern="1200" dirty="0" smtClean="0">
                <a:solidFill>
                  <a:schemeClr val="tx1"/>
                </a:solidFill>
                <a:latin typeface="+mn-lt"/>
                <a:ea typeface="+mn-ea"/>
                <a:cs typeface="+mn-cs"/>
              </a:rPr>
              <a:t>Bi</a:t>
            </a:r>
            <a:r>
              <a:rPr lang="ru-RU" sz="1200" kern="1200" dirty="0" smtClean="0">
                <a:solidFill>
                  <a:schemeClr val="tx1"/>
                </a:solidFill>
                <a:latin typeface="+mn-lt"/>
                <a:ea typeface="+mn-ea"/>
                <a:cs typeface="+mn-cs"/>
              </a:rPr>
              <a:t> все элементы радиоактивны и распадаются из-за нестабильности ядра. У радона четыре уровня заполнены</a:t>
            </a:r>
            <a:r>
              <a:rPr lang="ru-RU" sz="1200" kern="1200" baseline="-25000" dirty="0" smtClean="0">
                <a:solidFill>
                  <a:schemeClr val="tx1"/>
                </a:solidFill>
                <a:latin typeface="+mn-lt"/>
                <a:ea typeface="+mn-ea"/>
                <a:cs typeface="+mn-cs"/>
              </a:rPr>
              <a:t> 2 + 8 + 18 + 32 + 18 + 8 = 86</a:t>
            </a:r>
            <a:r>
              <a:rPr lang="en-US" sz="1200" kern="1200" dirty="0" err="1" smtClean="0">
                <a:solidFill>
                  <a:schemeClr val="tx1"/>
                </a:solidFill>
                <a:latin typeface="+mn-lt"/>
                <a:ea typeface="+mn-ea"/>
                <a:cs typeface="+mn-cs"/>
              </a:rPr>
              <a:t>Rn</a:t>
            </a:r>
            <a:r>
              <a:rPr lang="ru-RU" sz="1200" kern="1200" dirty="0" smtClean="0">
                <a:solidFill>
                  <a:schemeClr val="tx1"/>
                </a:solidFill>
                <a:latin typeface="+mn-lt"/>
                <a:ea typeface="+mn-ea"/>
                <a:cs typeface="+mn-cs"/>
              </a:rPr>
              <a:t>, на пятом – 18 электронов, а на внешнем шестом – октет. Этот газ тоже считается благородным, хотя образует соединения со сверхактивным фтором состава </a:t>
            </a:r>
            <a:r>
              <a:rPr lang="en-US" sz="1200" kern="1200" dirty="0" err="1" smtClean="0">
                <a:solidFill>
                  <a:schemeClr val="tx1"/>
                </a:solidFill>
                <a:latin typeface="+mn-lt"/>
                <a:ea typeface="+mn-ea"/>
                <a:cs typeface="+mn-cs"/>
              </a:rPr>
              <a:t>RnF</a:t>
            </a:r>
            <a:r>
              <a:rPr lang="en-US" sz="1200" i="1" kern="1200" baseline="-25000" dirty="0" err="1" smtClean="0">
                <a:solidFill>
                  <a:schemeClr val="tx1"/>
                </a:solidFill>
                <a:latin typeface="+mn-lt"/>
                <a:ea typeface="+mn-ea"/>
                <a:cs typeface="+mn-cs"/>
              </a:rPr>
              <a:t>n</a:t>
            </a:r>
            <a:r>
              <a:rPr lang="ru-RU" sz="1200" kern="1200" dirty="0" smtClean="0">
                <a:solidFill>
                  <a:schemeClr val="tx1"/>
                </a:solidFill>
                <a:latin typeface="+mn-lt"/>
                <a:ea typeface="+mn-ea"/>
                <a:cs typeface="+mn-cs"/>
              </a:rPr>
              <a:t>, где </a:t>
            </a:r>
            <a:r>
              <a:rPr lang="en-US" sz="1200" i="1" kern="1200" dirty="0" smtClean="0">
                <a:solidFill>
                  <a:schemeClr val="tx1"/>
                </a:solidFill>
                <a:latin typeface="+mn-lt"/>
                <a:ea typeface="+mn-ea"/>
                <a:cs typeface="+mn-cs"/>
              </a:rPr>
              <a:t>n</a:t>
            </a:r>
            <a:r>
              <a:rPr lang="ru-RU" sz="1200" kern="1200" dirty="0" smtClean="0">
                <a:solidFill>
                  <a:schemeClr val="tx1"/>
                </a:solidFill>
                <a:latin typeface="+mn-lt"/>
                <a:ea typeface="+mn-ea"/>
                <a:cs typeface="+mn-cs"/>
              </a:rPr>
              <a:t> = 8, 6, 4, 2.</a:t>
            </a:r>
          </a:p>
          <a:p>
            <a:r>
              <a:rPr lang="ru-RU" sz="1200" kern="1200" dirty="0" smtClean="0">
                <a:solidFill>
                  <a:schemeClr val="tx1"/>
                </a:solidFill>
                <a:latin typeface="+mn-lt"/>
                <a:ea typeface="+mn-ea"/>
                <a:cs typeface="+mn-cs"/>
              </a:rPr>
              <a:t>Седьмой период начинается с </a:t>
            </a:r>
            <a:r>
              <a:rPr lang="ru-RU" sz="1200" kern="1200" dirty="0" err="1" smtClean="0">
                <a:solidFill>
                  <a:schemeClr val="tx1"/>
                </a:solidFill>
                <a:latin typeface="+mn-lt"/>
                <a:ea typeface="+mn-ea"/>
                <a:cs typeface="+mn-cs"/>
              </a:rPr>
              <a:t>франция</a:t>
            </a:r>
            <a:r>
              <a:rPr lang="ru-RU" sz="1200" kern="1200" dirty="0" smtClean="0">
                <a:solidFill>
                  <a:schemeClr val="tx1"/>
                </a:solidFill>
                <a:latin typeface="+mn-lt"/>
                <a:ea typeface="+mn-ea"/>
                <a:cs typeface="+mn-cs"/>
              </a:rPr>
              <a:t>, радия и актиния, затем, начиная с тория, уплотняется 5-й уровень до 32 электронов, при этом образуется подгруппа актинидов из 14 элементов. Далее, начиная с </a:t>
            </a:r>
            <a:r>
              <a:rPr lang="ru-RU" sz="1200" kern="1200" dirty="0" err="1" smtClean="0">
                <a:solidFill>
                  <a:schemeClr val="tx1"/>
                </a:solidFill>
                <a:latin typeface="+mn-lt"/>
                <a:ea typeface="+mn-ea"/>
                <a:cs typeface="+mn-cs"/>
              </a:rPr>
              <a:t>резерфордия</a:t>
            </a:r>
            <a:r>
              <a:rPr lang="ru-RU" sz="1200" kern="1200" dirty="0" smtClean="0">
                <a:solidFill>
                  <a:schemeClr val="tx1"/>
                </a:solidFill>
                <a:latin typeface="+mn-lt"/>
                <a:ea typeface="+mn-ea"/>
                <a:cs typeface="+mn-cs"/>
              </a:rPr>
              <a:t>, уплотняется 6-й уровень до 18 электронов (до </a:t>
            </a:r>
            <a:r>
              <a:rPr lang="ru-RU" sz="1200" kern="1200" dirty="0" err="1" smtClean="0">
                <a:solidFill>
                  <a:schemeClr val="tx1"/>
                </a:solidFill>
                <a:latin typeface="+mn-lt"/>
                <a:ea typeface="+mn-ea"/>
                <a:cs typeface="+mn-cs"/>
              </a:rPr>
              <a:t>коперниция</a:t>
            </a:r>
            <a:r>
              <a:rPr lang="ru-RU" sz="1200" kern="1200" dirty="0" smtClean="0">
                <a:solidFill>
                  <a:schemeClr val="tx1"/>
                </a:solidFill>
                <a:latin typeface="+mn-lt"/>
                <a:ea typeface="+mn-ea"/>
                <a:cs typeface="+mn-cs"/>
              </a:rPr>
              <a:t>); затем, начиная с </a:t>
            </a:r>
            <a:r>
              <a:rPr lang="ru-RU" sz="1200" kern="1200" dirty="0" err="1" smtClean="0">
                <a:solidFill>
                  <a:schemeClr val="tx1"/>
                </a:solidFill>
                <a:latin typeface="+mn-lt"/>
                <a:ea typeface="+mn-ea"/>
                <a:cs typeface="+mn-cs"/>
              </a:rPr>
              <a:t>нихония</a:t>
            </a:r>
            <a:r>
              <a:rPr lang="ru-RU" sz="1200" kern="1200" dirty="0" smtClean="0">
                <a:solidFill>
                  <a:schemeClr val="tx1"/>
                </a:solidFill>
                <a:latin typeface="+mn-lt"/>
                <a:ea typeface="+mn-ea"/>
                <a:cs typeface="+mn-cs"/>
              </a:rPr>
              <a:t>, заселяется 7-й уровень до </a:t>
            </a:r>
            <a:r>
              <a:rPr lang="ru-RU" sz="1200" kern="1200" baseline="-25000" dirty="0" smtClean="0">
                <a:solidFill>
                  <a:schemeClr val="tx1"/>
                </a:solidFill>
                <a:latin typeface="+mn-lt"/>
                <a:ea typeface="+mn-ea"/>
                <a:cs typeface="+mn-cs"/>
              </a:rPr>
              <a:t>2 + 8 + 18 + 32 + 32 + 18  + 8 = 118</a:t>
            </a:r>
            <a:r>
              <a:rPr lang="en-US" sz="1200" kern="1200" dirty="0" err="1" smtClean="0">
                <a:solidFill>
                  <a:schemeClr val="tx1"/>
                </a:solidFill>
                <a:latin typeface="+mn-lt"/>
                <a:ea typeface="+mn-ea"/>
                <a:cs typeface="+mn-cs"/>
              </a:rPr>
              <a:t>Og</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оганессона</a:t>
            </a:r>
            <a:r>
              <a:rPr lang="ru-RU" sz="1200" kern="1200" dirty="0" smtClean="0">
                <a:solidFill>
                  <a:schemeClr val="tx1"/>
                </a:solidFill>
                <a:latin typeface="+mn-lt"/>
                <a:ea typeface="+mn-ea"/>
                <a:cs typeface="+mn-cs"/>
              </a:rPr>
              <a:t>. Хотя, возможно, 5-й уровень уплотняется до 2∙5</a:t>
            </a:r>
            <a:r>
              <a:rPr lang="ru-RU" sz="1200" kern="1200" baseline="30000" dirty="0" smtClean="0">
                <a:solidFill>
                  <a:schemeClr val="tx1"/>
                </a:solidFill>
                <a:latin typeface="+mn-lt"/>
                <a:ea typeface="+mn-ea"/>
                <a:cs typeface="+mn-cs"/>
              </a:rPr>
              <a:t>2</a:t>
            </a:r>
            <a:r>
              <a:rPr lang="ru-RU" sz="1200" kern="1200" dirty="0" smtClean="0">
                <a:solidFill>
                  <a:schemeClr val="tx1"/>
                </a:solidFill>
                <a:latin typeface="+mn-lt"/>
                <a:ea typeface="+mn-ea"/>
                <a:cs typeface="+mn-cs"/>
              </a:rPr>
              <a:t> = 50 электронов; тогда актинидов не 14 а 32, и 7-й период ещё не завершён. Однако трансурановые элементы искусственные, последние – одни ядра, и проверить это невозможно.</a:t>
            </a:r>
          </a:p>
          <a:p>
            <a:pPr eaLnBrk="1" hangingPunct="1">
              <a:spcBef>
                <a:spcPct val="0"/>
              </a:spcBef>
            </a:pPr>
            <a:endParaRPr lang="ru-RU" dirty="0" smtClean="0"/>
          </a:p>
        </p:txBody>
      </p:sp>
      <p:sp>
        <p:nvSpPr>
          <p:cNvPr id="6451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1572C2-3FB1-4700-A24A-331D67193D1B}" type="slidenum">
              <a:rPr lang="ru-RU" smtClean="0"/>
              <a:pPr fontAlgn="base">
                <a:spcBef>
                  <a:spcPct val="0"/>
                </a:spcBef>
                <a:spcAft>
                  <a:spcPct val="0"/>
                </a:spcAft>
                <a:defRPr/>
              </a:pPr>
              <a:t>9</a:t>
            </a:fld>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p:cNvSpPr>
            <a:spLocks noGrp="1" noRot="1" noChangeAspect="1" noTextEdit="1"/>
          </p:cNvSpPr>
          <p:nvPr>
            <p:ph type="sldImg"/>
          </p:nvPr>
        </p:nvSpPr>
        <p:spPr bwMode="auto">
          <a:noFill/>
          <a:ln>
            <a:solidFill>
              <a:srgbClr val="000000"/>
            </a:solidFill>
            <a:miter lim="800000"/>
            <a:headEnd/>
            <a:tailEnd/>
          </a:ln>
        </p:spPr>
      </p:sp>
      <p:sp>
        <p:nvSpPr>
          <p:cNvPr id="7782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dirty="0" smtClean="0"/>
              <a:t>15 Анализируя заполнение оболочек неона, аргона, криптона, ксенона и радона, можно заметить, что благородность этих газов обеспечена </a:t>
            </a:r>
            <a:r>
              <a:rPr lang="ru-RU" dirty="0" err="1" smtClean="0"/>
              <a:t>сверхустойчивым</a:t>
            </a:r>
            <a:r>
              <a:rPr lang="ru-RU" dirty="0" smtClean="0"/>
              <a:t> 8-электронным октетом на внешнем уровне, причём внутренние предпоследние уровни, могут быть незаполненными, но содержать 18 электронов. </a:t>
            </a:r>
          </a:p>
        </p:txBody>
      </p:sp>
      <p:sp>
        <p:nvSpPr>
          <p:cNvPr id="7782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E45A64-DBF0-48F8-B156-2640266F5F5C}" type="slidenum">
              <a:rPr lang="ru-RU" smtClean="0"/>
              <a:pPr fontAlgn="base">
                <a:spcBef>
                  <a:spcPct val="0"/>
                </a:spcBef>
                <a:spcAft>
                  <a:spcPct val="0"/>
                </a:spcAft>
                <a:defRPr/>
              </a:pPr>
              <a:t>10</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3F40ED5C-B20E-4A0B-9E8D-F7840814C1DA}" type="datetimeFigureOut">
              <a:rPr lang="ru-RU"/>
              <a:pPr>
                <a:defRPr/>
              </a:pPr>
              <a:t>31.08.2018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33DC81F-7206-499B-9608-BFDA84B2514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E3F321E-A1B0-456E-9D04-5F54C3EC63FB}" type="datetimeFigureOut">
              <a:rPr lang="ru-RU"/>
              <a:pPr>
                <a:defRPr/>
              </a:pPr>
              <a:t>31.08.2018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CF116B5-DAD7-4AB8-A7E8-6D8C82923DF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2CBECF5-C9C3-4597-93D7-894367D3F0B2}" type="datetimeFigureOut">
              <a:rPr lang="ru-RU"/>
              <a:pPr>
                <a:defRPr/>
              </a:pPr>
              <a:t>31.08.2018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4E467EA-DC66-4B38-A8E1-B77E178CFE73}"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0EEAE6B-328C-4F19-AFE4-4307007868E9}" type="datetimeFigureOut">
              <a:rPr lang="ru-RU"/>
              <a:pPr>
                <a:defRPr/>
              </a:pPr>
              <a:t>31.08.2018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7FAE253-A594-4BB4-8A44-23DC81E8F1B7}"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95D9E35-DC46-41D8-945F-B0F34EDBA4DA}" type="datetimeFigureOut">
              <a:rPr lang="ru-RU"/>
              <a:pPr>
                <a:defRPr/>
              </a:pPr>
              <a:t>31.08.2018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BDA5A2F-30C4-41DD-B8DC-707697C24F7E}"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000A6BF9-8BF6-4476-9F10-B0F828481EEB}" type="datetimeFigureOut">
              <a:rPr lang="ru-RU"/>
              <a:pPr>
                <a:defRPr/>
              </a:pPr>
              <a:t>31.08.2018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C7E26CE-742D-4FCB-9F1E-20647C0344F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0F196C7-AE38-462E-BE2C-FC5A7526FDE7}" type="datetimeFigureOut">
              <a:rPr lang="ru-RU"/>
              <a:pPr>
                <a:defRPr/>
              </a:pPr>
              <a:t>31.08.2018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ED619B66-41DB-4EDA-A4A4-507E36393914}"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737FBED-C6DA-47C1-B2F1-E6B0077AE334}" type="datetimeFigureOut">
              <a:rPr lang="ru-RU"/>
              <a:pPr>
                <a:defRPr/>
              </a:pPr>
              <a:t>31.08.2018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EB8CC575-0D93-4B9B-A5F4-7D0AA97D7883}"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EA6F84D-B313-4595-A6C1-A528F723B092}" type="datetimeFigureOut">
              <a:rPr lang="ru-RU"/>
              <a:pPr>
                <a:defRPr/>
              </a:pPr>
              <a:t>31.08.2018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FAE57F2-3573-41CD-8550-5810B8E46BBE}"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06A3740-D964-467E-89D4-AC8FA8BBB01B}" type="datetimeFigureOut">
              <a:rPr lang="ru-RU"/>
              <a:pPr>
                <a:defRPr/>
              </a:pPr>
              <a:t>31.08.2018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CDAE2F0-F0B3-45C6-8B8F-542BFC278CDE}"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733304B-E038-45D0-82C1-A4690F6EE99B}" type="datetimeFigureOut">
              <a:rPr lang="ru-RU"/>
              <a:pPr>
                <a:defRPr/>
              </a:pPr>
              <a:t>31.08.2018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4E2B303-C10A-402C-8BD0-3C3B539D064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CE05FEE-33BC-44DE-8927-0185C6882675}" type="datetimeFigureOut">
              <a:rPr lang="ru-RU"/>
              <a:pPr>
                <a:defRPr/>
              </a:pPr>
              <a:t>31.08.2018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9503DF6-1E37-4BD5-B8E1-3281ECBC6E4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0.wav"/><Relationship Id="rId6" Type="http://schemas.openxmlformats.org/officeDocument/2006/relationships/image" Target="../media/image15.png"/><Relationship Id="rId5" Type="http://schemas.openxmlformats.org/officeDocument/2006/relationships/image" Target="../media/image12.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audio8.wav"/><Relationship Id="rId1" Type="http://schemas.openxmlformats.org/officeDocument/2006/relationships/audio" Target="../media/audio7.wa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media/audio9.wav"/><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a:xfrm>
            <a:off x="357158" y="214290"/>
            <a:ext cx="8429684" cy="5572164"/>
          </a:xfrm>
        </p:spPr>
        <p:txBody>
          <a:bodyPr/>
          <a:lstStyle/>
          <a:p>
            <a:r>
              <a:rPr lang="ru-RU" sz="6000" dirty="0" smtClean="0"/>
              <a:t>Лекция 1</a:t>
            </a:r>
            <a:br>
              <a:rPr lang="ru-RU" sz="6000" dirty="0" smtClean="0"/>
            </a:br>
            <a:r>
              <a:rPr lang="ru-RU" sz="6000" dirty="0" smtClean="0"/>
              <a:t>Классификация и основные свойства электротехнических материалов</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pPr eaLnBrk="1" hangingPunct="1"/>
            <a:r>
              <a:rPr lang="ru-RU" dirty="0" smtClean="0"/>
              <a:t>Благородные газы</a:t>
            </a:r>
          </a:p>
        </p:txBody>
      </p:sp>
      <p:pic>
        <p:nvPicPr>
          <p:cNvPr id="16387" name="Picture 2" descr="E:\К У Р И Л И Н 1 7\ПЕРИОДИЧЕСКАЯ СИСТЕМА\Номера-инертных-газов_1.jpg"/>
          <p:cNvPicPr>
            <a:picLocks noChangeAspect="1" noChangeArrowheads="1"/>
          </p:cNvPicPr>
          <p:nvPr/>
        </p:nvPicPr>
        <p:blipFill>
          <a:blip r:embed="rId4"/>
          <a:srcRect l="14537" t="7291" r="10104" b="62500"/>
          <a:stretch>
            <a:fillRect/>
          </a:stretch>
        </p:blipFill>
        <p:spPr bwMode="auto">
          <a:xfrm>
            <a:off x="857250" y="1285875"/>
            <a:ext cx="7286625" cy="5286375"/>
          </a:xfrm>
          <a:prstGeom prst="rect">
            <a:avLst/>
          </a:prstGeom>
          <a:noFill/>
          <a:ln w="9525">
            <a:noFill/>
            <a:miter lim="800000"/>
            <a:headEnd/>
            <a:tailEnd/>
          </a:ln>
        </p:spPr>
      </p:pic>
      <p:pic>
        <p:nvPicPr>
          <p:cNvPr id="8" name="Содержимое 7" descr="Пер-Сист-Хим.jpg"/>
          <p:cNvPicPr>
            <a:picLocks noGrp="1" noChangeAspect="1"/>
          </p:cNvPicPr>
          <p:nvPr>
            <p:ph idx="1"/>
          </p:nvPr>
        </p:nvPicPr>
        <p:blipFill>
          <a:blip r:embed="rId5"/>
          <a:srcRect l="90481" t="13603" r="5280" b="29454"/>
          <a:stretch>
            <a:fillRect/>
          </a:stretch>
        </p:blipFill>
        <p:spPr>
          <a:xfrm>
            <a:off x="8215338" y="1285860"/>
            <a:ext cx="571504" cy="5412255"/>
          </a:xfrm>
        </p:spPr>
      </p:pic>
      <p:pic>
        <p:nvPicPr>
          <p:cNvPr id="6" name="Записанный звук">
            <a:hlinkClick r:id="" action="ppaction://media"/>
          </p:cNvPr>
          <p:cNvPicPr>
            <a:picLocks noRot="1" noChangeAspect="1"/>
          </p:cNvPicPr>
          <p:nvPr>
            <a:wavAudioFile r:embed="rId1" name="Записанный звук"/>
          </p:nvPr>
        </p:nvPicPr>
        <p:blipFill>
          <a:blip r:embed="rId6"/>
          <a:stretch>
            <a:fillRect/>
          </a:stretch>
        </p:blipFill>
        <p:spPr>
          <a:xfrm>
            <a:off x="571472" y="57148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eaLnBrk="1" hangingPunct="1"/>
            <a:r>
              <a:rPr lang="ru-RU" smtClean="0"/>
              <a:t>Октет (восьмёрка) электронов</a:t>
            </a:r>
          </a:p>
        </p:txBody>
      </p:sp>
      <p:pic>
        <p:nvPicPr>
          <p:cNvPr id="17411" name="Содержимое 7" descr="Развёртка.jpg"/>
          <p:cNvPicPr>
            <a:picLocks noGrp="1" noChangeAspect="1"/>
          </p:cNvPicPr>
          <p:nvPr>
            <p:ph idx="1"/>
          </p:nvPr>
        </p:nvPicPr>
        <p:blipFill>
          <a:blip r:embed="rId4"/>
          <a:srcRect/>
          <a:stretch>
            <a:fillRect/>
          </a:stretch>
        </p:blipFill>
        <p:spPr>
          <a:xfrm>
            <a:off x="1857375" y="1214438"/>
            <a:ext cx="5643563" cy="3990975"/>
          </a:xfrm>
        </p:spPr>
      </p:pic>
      <p:sp>
        <p:nvSpPr>
          <p:cNvPr id="17412" name="Прямоугольник 8"/>
          <p:cNvSpPr>
            <a:spLocks noChangeArrowheads="1"/>
          </p:cNvSpPr>
          <p:nvPr/>
        </p:nvSpPr>
        <p:spPr bwMode="auto">
          <a:xfrm>
            <a:off x="571500" y="5000625"/>
            <a:ext cx="8072438" cy="1816100"/>
          </a:xfrm>
          <a:prstGeom prst="rect">
            <a:avLst/>
          </a:prstGeom>
          <a:noFill/>
          <a:ln w="9525">
            <a:noFill/>
            <a:miter lim="800000"/>
            <a:headEnd/>
            <a:tailEnd/>
          </a:ln>
        </p:spPr>
        <p:txBody>
          <a:bodyPr>
            <a:spAutoFit/>
          </a:bodyPr>
          <a:lstStyle/>
          <a:p>
            <a:r>
              <a:rPr lang="ru-RU" sz="2800"/>
              <a:t>Электроны с разными спинами образуют разные магнитные полюса (синие – северные, красные – южные) и притягиваются друг к другу. Правильное чередование цветов возможно только в октаэдре</a:t>
            </a:r>
          </a:p>
        </p:txBody>
      </p:sp>
      <p:pic>
        <p:nvPicPr>
          <p:cNvPr id="7" name="Записанный звук">
            <a:hlinkClick r:id="" action="ppaction://media"/>
          </p:cNvPr>
          <p:cNvPicPr>
            <a:picLocks noRot="1" noChangeAspect="1"/>
          </p:cNvPicPr>
          <p:nvPr>
            <a:wavAudioFile r:embed="rId1" name="Записанный звук"/>
          </p:nvPr>
        </p:nvPicPr>
        <p:blipFill>
          <a:blip r:embed="rId5"/>
          <a:stretch>
            <a:fillRect/>
          </a:stretch>
        </p:blipFill>
        <p:spPr>
          <a:xfrm>
            <a:off x="571472" y="135729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183"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Содержимое 3" descr="OKTAEDR.jpg"/>
          <p:cNvPicPr>
            <a:picLocks noGrp="1" noChangeAspect="1"/>
          </p:cNvPicPr>
          <p:nvPr>
            <p:ph idx="1"/>
          </p:nvPr>
        </p:nvPicPr>
        <p:blipFill>
          <a:blip r:embed="rId4"/>
          <a:srcRect/>
          <a:stretch>
            <a:fillRect/>
          </a:stretch>
        </p:blipFill>
        <p:spPr>
          <a:xfrm>
            <a:off x="2500298" y="2143116"/>
            <a:ext cx="4143383" cy="4143383"/>
          </a:xfrm>
        </p:spPr>
      </p:pic>
      <p:sp>
        <p:nvSpPr>
          <p:cNvPr id="4" name="Прямоугольник 3"/>
          <p:cNvSpPr/>
          <p:nvPr/>
        </p:nvSpPr>
        <p:spPr>
          <a:xfrm>
            <a:off x="1142976" y="714356"/>
            <a:ext cx="7572428" cy="1200329"/>
          </a:xfrm>
          <a:prstGeom prst="rect">
            <a:avLst/>
          </a:prstGeom>
        </p:spPr>
        <p:txBody>
          <a:bodyPr wrap="square">
            <a:spAutoFit/>
          </a:bodyPr>
          <a:lstStyle/>
          <a:p>
            <a:pPr algn="ctr"/>
            <a:r>
              <a:rPr lang="ru-RU" sz="3600" dirty="0" smtClean="0"/>
              <a:t>Октаэдр – условная</a:t>
            </a:r>
            <a:r>
              <a:rPr lang="ru-RU" sz="3600" baseline="0" dirty="0" smtClean="0"/>
              <a:t> </a:t>
            </a:r>
            <a:r>
              <a:rPr lang="ru-RU" sz="3600" dirty="0" smtClean="0"/>
              <a:t>модель октета электронов</a:t>
            </a:r>
          </a:p>
        </p:txBody>
      </p:sp>
      <p:pic>
        <p:nvPicPr>
          <p:cNvPr id="5" name="Записанный звук">
            <a:hlinkClick r:id="" action="ppaction://media"/>
          </p:cNvPr>
          <p:cNvPicPr>
            <a:picLocks noRot="1" noChangeAspect="1"/>
          </p:cNvPicPr>
          <p:nvPr>
            <a:wavAudioFile r:embed="rId1" name="Записанный звук"/>
          </p:nvPr>
        </p:nvPicPr>
        <p:blipFill>
          <a:blip r:embed="rId5"/>
          <a:stretch>
            <a:fillRect/>
          </a:stretch>
        </p:blipFill>
        <p:spPr>
          <a:xfrm>
            <a:off x="714348" y="150017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3"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Причина магнетизма</a:t>
            </a:r>
            <a:endParaRPr lang="ru-RU" dirty="0"/>
          </a:p>
        </p:txBody>
      </p:sp>
      <p:sp>
        <p:nvSpPr>
          <p:cNvPr id="3" name="Содержимое 2"/>
          <p:cNvSpPr>
            <a:spLocks noGrp="1"/>
          </p:cNvSpPr>
          <p:nvPr>
            <p:ph idx="1"/>
          </p:nvPr>
        </p:nvSpPr>
        <p:spPr/>
        <p:txBody>
          <a:bodyPr/>
          <a:lstStyle/>
          <a:p>
            <a:r>
              <a:rPr lang="ru-RU" dirty="0" err="1" smtClean="0"/>
              <a:t>Несимметрия</a:t>
            </a:r>
            <a:r>
              <a:rPr lang="ru-RU" dirty="0" smtClean="0"/>
              <a:t> незаполненных внутренних оболочек переходных металлов является причиной </a:t>
            </a:r>
            <a:r>
              <a:rPr lang="ru-RU" dirty="0" smtClean="0"/>
              <a:t>магнетизма</a:t>
            </a:r>
          </a:p>
          <a:p>
            <a:r>
              <a:rPr lang="ru-RU" dirty="0" smtClean="0"/>
              <a:t>В заполненной электронной оболочке магнитные поля отдельных электронов компенсируют друг друга. </a:t>
            </a:r>
            <a:endParaRPr lang="ru-RU" dirty="0" smtClean="0"/>
          </a:p>
          <a:p>
            <a:r>
              <a:rPr lang="ru-RU" dirty="0" smtClean="0"/>
              <a:t>Магнетизм является отклонением от этого принципа компенсации. </a:t>
            </a:r>
            <a:r>
              <a:rPr lang="ru-RU" dirty="0" smtClean="0"/>
              <a:t> Магнитные атомы: </a:t>
            </a:r>
            <a:r>
              <a:rPr lang="en-US" dirty="0" smtClean="0"/>
              <a:t>Fe, Co, Ni </a:t>
            </a:r>
            <a:r>
              <a:rPr lang="ru-RU" dirty="0" smtClean="0"/>
              <a:t>и редкоземельные </a:t>
            </a:r>
            <a:r>
              <a:rPr lang="en-US" dirty="0" err="1" smtClean="0"/>
              <a:t>Gd,Tb,Dy,Ho,Er</a:t>
            </a:r>
            <a:r>
              <a:rPr lang="en-US" dirty="0" smtClean="0"/>
              <a:t>.</a:t>
            </a:r>
            <a:endParaRPr lang="ru-RU" dirty="0"/>
          </a:p>
        </p:txBody>
      </p:sp>
      <p:pic>
        <p:nvPicPr>
          <p:cNvPr id="4" name="Записанный звук">
            <a:hlinkClick r:id="" action="ppaction://media"/>
          </p:cNvPr>
          <p:cNvPicPr>
            <a:picLocks noRot="1" noChangeAspect="1"/>
          </p:cNvPicPr>
          <p:nvPr>
            <a:wavAudioFile r:embed="rId1" name="Записанный звук"/>
          </p:nvPr>
        </p:nvPicPr>
        <p:blipFill>
          <a:blip r:embed="rId4"/>
          <a:stretch>
            <a:fillRect/>
          </a:stretch>
        </p:blipFill>
        <p:spPr>
          <a:xfrm>
            <a:off x="571472" y="71435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6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ПЕРИОД-СИСТ-ФИЗ.jpg"/>
          <p:cNvPicPr>
            <a:picLocks noGrp="1" noChangeAspect="1"/>
          </p:cNvPicPr>
          <p:nvPr>
            <p:ph idx="1"/>
          </p:nvPr>
        </p:nvPicPr>
        <p:blipFill>
          <a:blip r:embed="rId4"/>
          <a:srcRect l="5492" t="5682" r="4379" b="4349"/>
          <a:stretch>
            <a:fillRect/>
          </a:stretch>
        </p:blipFill>
        <p:spPr>
          <a:xfrm>
            <a:off x="0" y="415373"/>
            <a:ext cx="9155312" cy="6442627"/>
          </a:xfrm>
        </p:spPr>
      </p:pic>
      <p:pic>
        <p:nvPicPr>
          <p:cNvPr id="3" name="Записанный звук">
            <a:hlinkClick r:id="" action="ppaction://media"/>
          </p:cNvPr>
          <p:cNvPicPr>
            <a:picLocks noRot="1" noChangeAspect="1"/>
          </p:cNvPicPr>
          <p:nvPr>
            <a:wavAudioFile r:embed="rId1" name="Записанный звук"/>
          </p:nvPr>
        </p:nvPicPr>
        <p:blipFill>
          <a:blip r:embed="rId5"/>
          <a:stretch>
            <a:fillRect/>
          </a:stretch>
        </p:blipFill>
        <p:spPr>
          <a:xfrm>
            <a:off x="0" y="64291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4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6000" dirty="0" smtClean="0"/>
              <a:t>Классификация</a:t>
            </a:r>
            <a:endParaRPr lang="ru-RU" sz="6000" dirty="0"/>
          </a:p>
        </p:txBody>
      </p:sp>
      <p:sp>
        <p:nvSpPr>
          <p:cNvPr id="3" name="Содержимое 2"/>
          <p:cNvSpPr>
            <a:spLocks noGrp="1"/>
          </p:cNvSpPr>
          <p:nvPr>
            <p:ph idx="1"/>
          </p:nvPr>
        </p:nvSpPr>
        <p:spPr/>
        <p:txBody>
          <a:bodyPr/>
          <a:lstStyle/>
          <a:p>
            <a:pPr algn="just"/>
            <a:r>
              <a:rPr lang="ru-RU" dirty="0" smtClean="0"/>
              <a:t>Проводники, удельное объёмное </a:t>
            </a:r>
            <a:r>
              <a:rPr lang="ru-RU" dirty="0" err="1" smtClean="0"/>
              <a:t>элект-рическое</a:t>
            </a:r>
            <a:r>
              <a:rPr lang="ru-RU" dirty="0" smtClean="0"/>
              <a:t> сопротивление </a:t>
            </a:r>
            <a:r>
              <a:rPr lang="en-US" dirty="0" smtClean="0"/>
              <a:t> </a:t>
            </a:r>
            <a:r>
              <a:rPr lang="ru-RU" dirty="0" err="1" smtClean="0"/>
              <a:t>ρ</a:t>
            </a:r>
            <a:r>
              <a:rPr lang="en-US" i="1" baseline="-25000" dirty="0" smtClean="0"/>
              <a:t>v</a:t>
            </a:r>
            <a:r>
              <a:rPr lang="ru-RU" dirty="0" smtClean="0"/>
              <a:t> &lt; 10</a:t>
            </a:r>
            <a:r>
              <a:rPr lang="ru-RU" baseline="30000" dirty="0" smtClean="0"/>
              <a:t>–</a:t>
            </a:r>
            <a:r>
              <a:rPr lang="ru-RU" b="1" baseline="30000" dirty="0" smtClean="0"/>
              <a:t>5</a:t>
            </a:r>
            <a:r>
              <a:rPr lang="ru-RU" dirty="0" smtClean="0"/>
              <a:t> Ом·м</a:t>
            </a:r>
          </a:p>
          <a:p>
            <a:r>
              <a:rPr lang="ru-RU" dirty="0" smtClean="0"/>
              <a:t>Полупроводники, </a:t>
            </a:r>
            <a:r>
              <a:rPr lang="ru-RU" dirty="0" err="1" smtClean="0"/>
              <a:t>ρ</a:t>
            </a:r>
            <a:r>
              <a:rPr lang="en-US" i="1" baseline="-25000" dirty="0" smtClean="0"/>
              <a:t>v</a:t>
            </a:r>
            <a:r>
              <a:rPr lang="ru-RU" dirty="0" smtClean="0"/>
              <a:t> находится в пределах от 10</a:t>
            </a:r>
            <a:r>
              <a:rPr lang="ru-RU" baseline="30000" dirty="0" smtClean="0"/>
              <a:t>–</a:t>
            </a:r>
            <a:r>
              <a:rPr lang="ru-RU" b="1" baseline="30000" dirty="0" smtClean="0"/>
              <a:t>5</a:t>
            </a:r>
            <a:r>
              <a:rPr lang="ru-RU" dirty="0" smtClean="0"/>
              <a:t> до 10</a:t>
            </a:r>
            <a:r>
              <a:rPr lang="ru-RU" b="1" baseline="30000" dirty="0" smtClean="0"/>
              <a:t>8</a:t>
            </a:r>
            <a:r>
              <a:rPr lang="ru-RU" dirty="0" smtClean="0"/>
              <a:t> Ом·м.</a:t>
            </a:r>
          </a:p>
          <a:p>
            <a:pPr algn="just"/>
            <a:r>
              <a:rPr lang="ru-RU" dirty="0" smtClean="0"/>
              <a:t>Диэлектрики</a:t>
            </a:r>
            <a:r>
              <a:rPr lang="ru-RU" b="1" dirty="0" smtClean="0"/>
              <a:t> </a:t>
            </a:r>
            <a:r>
              <a:rPr lang="ru-RU" dirty="0" smtClean="0"/>
              <a:t>с </a:t>
            </a:r>
            <a:r>
              <a:rPr lang="ru-RU" dirty="0" err="1" smtClean="0"/>
              <a:t>ρ</a:t>
            </a:r>
            <a:r>
              <a:rPr lang="en-US" i="1" baseline="-25000" dirty="0" smtClean="0"/>
              <a:t>v</a:t>
            </a:r>
            <a:r>
              <a:rPr lang="ru-RU" dirty="0" smtClean="0"/>
              <a:t> &gt; 10</a:t>
            </a:r>
            <a:r>
              <a:rPr lang="ru-RU" b="1" baseline="30000" dirty="0" smtClean="0"/>
              <a:t>8</a:t>
            </a:r>
            <a:r>
              <a:rPr lang="ru-RU" dirty="0" smtClean="0"/>
              <a:t> Ом·м, практически не проводят электрический ток.</a:t>
            </a:r>
          </a:p>
          <a:p>
            <a:r>
              <a:rPr lang="ru-RU" dirty="0" smtClean="0"/>
              <a:t>Немагнитные, магнитная проницаемость ≈1</a:t>
            </a:r>
          </a:p>
          <a:p>
            <a:r>
              <a:rPr lang="ru-RU" dirty="0" smtClean="0"/>
              <a:t>Магнитные , магнитная проницаемость </a:t>
            </a:r>
            <a:r>
              <a:rPr lang="en-US" dirty="0" smtClean="0"/>
              <a:t>&gt;&gt;1</a:t>
            </a:r>
            <a:endParaRPr lang="ru-RU" dirty="0"/>
          </a:p>
        </p:txBody>
      </p:sp>
      <p:pic>
        <p:nvPicPr>
          <p:cNvPr id="4" name="Записанный звук">
            <a:hlinkClick r:id="" action="ppaction://media"/>
          </p:cNvPr>
          <p:cNvPicPr>
            <a:picLocks noRot="1" noChangeAspect="1"/>
          </p:cNvPicPr>
          <p:nvPr>
            <a:wavAudioFile r:embed="rId1" name="Записанный звук"/>
          </p:nvPr>
        </p:nvPicPr>
        <p:blipFill>
          <a:blip r:embed="rId4"/>
          <a:stretch>
            <a:fillRect/>
          </a:stretch>
        </p:blipFill>
        <p:spPr>
          <a:xfrm>
            <a:off x="571472" y="64291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265"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6000" dirty="0" smtClean="0"/>
              <a:t>Свойства</a:t>
            </a:r>
            <a:endParaRPr lang="ru-RU" sz="6000" dirty="0"/>
          </a:p>
        </p:txBody>
      </p:sp>
      <p:sp>
        <p:nvSpPr>
          <p:cNvPr id="3" name="Содержимое 2"/>
          <p:cNvSpPr>
            <a:spLocks noGrp="1"/>
          </p:cNvSpPr>
          <p:nvPr>
            <p:ph idx="1"/>
          </p:nvPr>
        </p:nvSpPr>
        <p:spPr/>
        <p:txBody>
          <a:bodyPr/>
          <a:lstStyle/>
          <a:p>
            <a:pPr algn="ctr"/>
            <a:r>
              <a:rPr lang="ru-RU" sz="4800" dirty="0" smtClean="0"/>
              <a:t>Электромагнитные свойства вещества определяются строением электронных оболочек атомов, из которых оно состоит.</a:t>
            </a:r>
            <a:endParaRPr lang="ru-RU" sz="4800" dirty="0"/>
          </a:p>
        </p:txBody>
      </p:sp>
      <p:pic>
        <p:nvPicPr>
          <p:cNvPr id="4" name="Записанный звук">
            <a:hlinkClick r:id="" action="ppaction://media"/>
          </p:cNvPr>
          <p:cNvPicPr>
            <a:picLocks noRot="1" noChangeAspect="1"/>
          </p:cNvPicPr>
          <p:nvPr>
            <a:wavAudioFile r:embed="rId1" name="Записанный звук"/>
          </p:nvPr>
        </p:nvPicPr>
        <p:blipFill>
          <a:blip r:embed="rId4"/>
          <a:stretch>
            <a:fillRect/>
          </a:stretch>
        </p:blipFill>
        <p:spPr>
          <a:xfrm>
            <a:off x="642910" y="57148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800" dirty="0" smtClean="0"/>
              <a:t>Наглядное представление</a:t>
            </a:r>
            <a:endParaRPr lang="ru-RU" sz="4800" dirty="0"/>
          </a:p>
        </p:txBody>
      </p:sp>
      <p:sp>
        <p:nvSpPr>
          <p:cNvPr id="3" name="Содержимое 2"/>
          <p:cNvSpPr>
            <a:spLocks noGrp="1"/>
          </p:cNvSpPr>
          <p:nvPr>
            <p:ph idx="1"/>
          </p:nvPr>
        </p:nvSpPr>
        <p:spPr>
          <a:xfrm>
            <a:off x="500034" y="1714488"/>
            <a:ext cx="8229600" cy="4525963"/>
          </a:xfrm>
        </p:spPr>
        <p:txBody>
          <a:bodyPr/>
          <a:lstStyle/>
          <a:p>
            <a:pPr algn="just"/>
            <a:r>
              <a:rPr lang="ru-RU" dirty="0" smtClean="0"/>
              <a:t>В планетарной модели изображением является система эллиптических орбит, и этот рисунок стал эмблемой атомного века. Обнаружено, что электрон имеет </a:t>
            </a:r>
            <a:r>
              <a:rPr lang="ru-RU" dirty="0" err="1" smtClean="0"/>
              <a:t>двойст-венный</a:t>
            </a:r>
            <a:r>
              <a:rPr lang="ru-RU" dirty="0" smtClean="0"/>
              <a:t> корпускулярно-волновой характер, и в некоторых случаях проявляет себя как частица, а в некоторых – как </a:t>
            </a:r>
            <a:r>
              <a:rPr lang="ru-RU" dirty="0" err="1" smtClean="0"/>
              <a:t>электромагнит-ная</a:t>
            </a:r>
            <a:r>
              <a:rPr lang="ru-RU" dirty="0" smtClean="0"/>
              <a:t> волна, поэтому сейчас оболочка рисуется в виде туманности вокруг ядра</a:t>
            </a:r>
            <a:endParaRPr lang="ru-RU" dirty="0"/>
          </a:p>
        </p:txBody>
      </p:sp>
      <p:pic>
        <p:nvPicPr>
          <p:cNvPr id="4" name="Записанный звук">
            <a:hlinkClick r:id="" action="ppaction://media"/>
          </p:cNvPr>
          <p:cNvPicPr>
            <a:picLocks noRot="1" noChangeAspect="1"/>
          </p:cNvPicPr>
          <p:nvPr>
            <a:wavAudioFile r:embed="rId1" name="Записанный звук"/>
          </p:nvPr>
        </p:nvPicPr>
        <p:blipFill>
          <a:blip r:embed="rId4"/>
          <a:stretch>
            <a:fillRect/>
          </a:stretch>
        </p:blipFill>
        <p:spPr>
          <a:xfrm>
            <a:off x="285720" y="42860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3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wnloads\Модель-атома.jpg"/>
          <p:cNvPicPr>
            <a:picLocks noGrp="1" noChangeAspect="1" noChangeArrowheads="1"/>
          </p:cNvPicPr>
          <p:nvPr>
            <p:ph idx="1"/>
          </p:nvPr>
        </p:nvPicPr>
        <p:blipFill>
          <a:blip r:embed="rId4"/>
          <a:srcRect l="9698" t="10417" r="47761" b="67924"/>
          <a:stretch>
            <a:fillRect/>
          </a:stretch>
        </p:blipFill>
        <p:spPr bwMode="auto">
          <a:xfrm>
            <a:off x="-1" y="0"/>
            <a:ext cx="9144001" cy="6429396"/>
          </a:xfrm>
          <a:prstGeom prst="rect">
            <a:avLst/>
          </a:prstGeom>
          <a:noFill/>
        </p:spPr>
      </p:pic>
      <p:pic>
        <p:nvPicPr>
          <p:cNvPr id="5" name="Записанный звук">
            <a:hlinkClick r:id="" action="ppaction://media"/>
          </p:cNvPr>
          <p:cNvPicPr>
            <a:picLocks noRot="1" noChangeAspect="1"/>
          </p:cNvPicPr>
          <p:nvPr>
            <a:wavAudioFile r:embed="rId1" name="Записанный звук"/>
          </p:nvPr>
        </p:nvPicPr>
        <p:blipFill>
          <a:blip r:embed="rId5"/>
          <a:stretch>
            <a:fillRect/>
          </a:stretch>
        </p:blipFill>
        <p:spPr>
          <a:xfrm>
            <a:off x="214282" y="48099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77"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Таблица Менделеева</a:t>
            </a:r>
            <a:endParaRPr lang="ru-RU" dirty="0"/>
          </a:p>
        </p:txBody>
      </p:sp>
      <p:sp>
        <p:nvSpPr>
          <p:cNvPr id="3" name="Содержимое 2"/>
          <p:cNvSpPr>
            <a:spLocks noGrp="1"/>
          </p:cNvSpPr>
          <p:nvPr>
            <p:ph idx="1"/>
          </p:nvPr>
        </p:nvSpPr>
        <p:spPr/>
        <p:txBody>
          <a:bodyPr/>
          <a:lstStyle/>
          <a:p>
            <a:pPr algn="just"/>
            <a:r>
              <a:rPr lang="ru-RU" sz="4400" dirty="0" smtClean="0"/>
              <a:t>Периодическая система </a:t>
            </a:r>
            <a:r>
              <a:rPr lang="ru-RU" sz="4400" dirty="0" err="1" smtClean="0"/>
              <a:t>хими-ческих</a:t>
            </a:r>
            <a:r>
              <a:rPr lang="ru-RU" sz="4400" dirty="0" smtClean="0"/>
              <a:t> элементов Дмитрия Ивановича Менделеева </a:t>
            </a:r>
            <a:r>
              <a:rPr lang="ru-RU" sz="4400" dirty="0" err="1" smtClean="0"/>
              <a:t>явля-ется</a:t>
            </a:r>
            <a:r>
              <a:rPr lang="ru-RU" sz="4400" dirty="0" smtClean="0"/>
              <a:t> иллюстрацией процесса заселения электронных </a:t>
            </a:r>
            <a:r>
              <a:rPr lang="ru-RU" sz="4400" dirty="0" err="1" smtClean="0"/>
              <a:t>оболо-чек</a:t>
            </a:r>
            <a:r>
              <a:rPr lang="ru-RU" sz="4400" dirty="0" smtClean="0"/>
              <a:t> по мере увеличения </a:t>
            </a:r>
            <a:r>
              <a:rPr lang="ru-RU" sz="4400" dirty="0" err="1" smtClean="0"/>
              <a:t>заря-да</a:t>
            </a:r>
            <a:r>
              <a:rPr lang="ru-RU" sz="4400" dirty="0" smtClean="0"/>
              <a:t> ядра и числа электронов. </a:t>
            </a:r>
            <a:endParaRPr lang="ru-RU" sz="4400" dirty="0"/>
          </a:p>
        </p:txBody>
      </p:sp>
      <p:pic>
        <p:nvPicPr>
          <p:cNvPr id="4" name="Записанный звук">
            <a:hlinkClick r:id="" action="ppaction://media"/>
          </p:cNvPr>
          <p:cNvPicPr>
            <a:picLocks noRot="1" noChangeAspect="1"/>
          </p:cNvPicPr>
          <p:nvPr>
            <a:wavAudioFile r:embed="rId1" name="Записанный звук"/>
          </p:nvPr>
        </p:nvPicPr>
        <p:blipFill>
          <a:blip r:embed="rId4"/>
          <a:stretch>
            <a:fillRect/>
          </a:stretch>
        </p:blipFill>
        <p:spPr>
          <a:xfrm>
            <a:off x="714348" y="62387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Школьная таблица</a:t>
            </a:r>
            <a:endParaRPr lang="ru-RU" dirty="0"/>
          </a:p>
        </p:txBody>
      </p:sp>
      <p:pic>
        <p:nvPicPr>
          <p:cNvPr id="4" name="Содержимое 3" descr="Таблица Шимановича.jpg"/>
          <p:cNvPicPr>
            <a:picLocks noGrp="1" noChangeAspect="1"/>
          </p:cNvPicPr>
          <p:nvPr>
            <p:ph idx="1"/>
          </p:nvPr>
        </p:nvPicPr>
        <p:blipFill>
          <a:blip r:embed="rId4"/>
          <a:srcRect l="23389" t="1070" r="5186" b="7383"/>
          <a:stretch>
            <a:fillRect/>
          </a:stretch>
        </p:blipFill>
        <p:spPr>
          <a:xfrm rot="16200000">
            <a:off x="2060540" y="-774680"/>
            <a:ext cx="5072098" cy="9193178"/>
          </a:xfrm>
        </p:spPr>
      </p:pic>
      <p:pic>
        <p:nvPicPr>
          <p:cNvPr id="5" name="Записанный звук">
            <a:hlinkClick r:id="" action="ppaction://media"/>
          </p:cNvPr>
          <p:cNvPicPr>
            <a:picLocks noRot="1" noChangeAspect="1"/>
          </p:cNvPicPr>
          <p:nvPr>
            <a:wavAudioFile r:embed="rId1" name="Записанный звук"/>
          </p:nvPr>
        </p:nvPicPr>
        <p:blipFill>
          <a:blip r:embed="rId5"/>
          <a:stretch>
            <a:fillRect/>
          </a:stretch>
        </p:blipFill>
        <p:spPr>
          <a:xfrm>
            <a:off x="500034" y="35716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84"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ПЕР СИСТ В КАРТИНКАХ.jpg"/>
          <p:cNvPicPr>
            <a:picLocks noGrp="1" noChangeAspect="1"/>
          </p:cNvPicPr>
          <p:nvPr>
            <p:ph idx="1"/>
          </p:nvPr>
        </p:nvPicPr>
        <p:blipFill>
          <a:blip r:embed="rId5"/>
          <a:srcRect t="4272" b="2810"/>
          <a:stretch>
            <a:fillRect/>
          </a:stretch>
        </p:blipFill>
        <p:spPr>
          <a:xfrm>
            <a:off x="34804" y="285728"/>
            <a:ext cx="9109196" cy="6215107"/>
          </a:xfrm>
        </p:spPr>
      </p:pic>
      <p:pic>
        <p:nvPicPr>
          <p:cNvPr id="6" name="Записанный звук">
            <a:hlinkClick r:id="" action="ppaction://media"/>
          </p:cNvPr>
          <p:cNvPicPr>
            <a:picLocks noRot="1" noChangeAspect="1"/>
          </p:cNvPicPr>
          <p:nvPr>
            <a:wavAudioFile r:embed="rId1" name="Записанный звук"/>
          </p:nvPr>
        </p:nvPicPr>
        <p:blipFill>
          <a:blip r:embed="rId6"/>
          <a:stretch>
            <a:fillRect/>
          </a:stretch>
        </p:blipFill>
        <p:spPr>
          <a:xfrm>
            <a:off x="4419600" y="3276600"/>
            <a:ext cx="304800" cy="304800"/>
          </a:xfrm>
          <a:prstGeom prst="rect">
            <a:avLst/>
          </a:prstGeom>
        </p:spPr>
      </p:pic>
      <p:pic>
        <p:nvPicPr>
          <p:cNvPr id="7" name="Записанный звук">
            <a:hlinkClick r:id="" action="ppaction://media"/>
          </p:cNvPr>
          <p:cNvPicPr>
            <a:picLocks noRot="1" noChangeAspect="1"/>
          </p:cNvPicPr>
          <p:nvPr>
            <a:wavAudioFile r:embed="rId2" name="Записанный звук"/>
          </p:nvPr>
        </p:nvPicPr>
        <p:blipFill>
          <a:blip r:embed="rId7"/>
          <a:stretch>
            <a:fillRect/>
          </a:stretch>
        </p:blipFill>
        <p:spPr>
          <a:xfrm>
            <a:off x="214282" y="28572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1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161"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500034" y="214290"/>
            <a:ext cx="8415337" cy="857233"/>
          </a:xfrm>
        </p:spPr>
        <p:txBody>
          <a:bodyPr/>
          <a:lstStyle/>
          <a:p>
            <a:pPr eaLnBrk="1" hangingPunct="1"/>
            <a:r>
              <a:rPr lang="ru-RU" sz="3200" b="1" dirty="0" smtClean="0"/>
              <a:t>ПЕРИОДИЧЕСКАЯ  СИСТЕМА  ХИМИЧЕСКИХ  ЭЛЕМЕНТОВ  Д. И. МЕНДЕЛЕЕВА</a:t>
            </a:r>
            <a:endParaRPr lang="ru-RU" sz="3200" dirty="0" smtClean="0"/>
          </a:p>
        </p:txBody>
      </p:sp>
      <p:sp>
        <p:nvSpPr>
          <p:cNvPr id="7" name="Подзаголовок 6"/>
          <p:cNvSpPr>
            <a:spLocks noGrp="1"/>
          </p:cNvSpPr>
          <p:nvPr>
            <p:ph type="subTitle" idx="1"/>
          </p:nvPr>
        </p:nvSpPr>
        <p:spPr/>
        <p:txBody>
          <a:bodyPr/>
          <a:lstStyle/>
          <a:p>
            <a:endParaRPr lang="ru-RU" dirty="0"/>
          </a:p>
        </p:txBody>
      </p:sp>
      <p:pic>
        <p:nvPicPr>
          <p:cNvPr id="9" name="Рисунок 8" descr="Пер-Сист-Хим.jpg"/>
          <p:cNvPicPr>
            <a:picLocks noChangeAspect="1"/>
          </p:cNvPicPr>
          <p:nvPr/>
        </p:nvPicPr>
        <p:blipFill>
          <a:blip r:embed="rId4"/>
          <a:srcRect l="5112" t="8876" r="3857" b="4673"/>
          <a:stretch>
            <a:fillRect/>
          </a:stretch>
        </p:blipFill>
        <p:spPr>
          <a:xfrm>
            <a:off x="285720" y="1214422"/>
            <a:ext cx="8429684" cy="5643578"/>
          </a:xfrm>
          <a:prstGeom prst="rect">
            <a:avLst/>
          </a:prstGeom>
        </p:spPr>
      </p:pic>
      <p:pic>
        <p:nvPicPr>
          <p:cNvPr id="13" name="Записанный звук">
            <a:hlinkClick r:id="" action="ppaction://media"/>
          </p:cNvPr>
          <p:cNvPicPr>
            <a:picLocks noRot="1" noChangeAspect="1"/>
          </p:cNvPicPr>
          <p:nvPr>
            <a:wavAudioFile r:embed="rId1" name="Записанный звук"/>
          </p:nvPr>
        </p:nvPicPr>
        <p:blipFill>
          <a:blip r:embed="rId5"/>
          <a:stretch>
            <a:fillRect/>
          </a:stretch>
        </p:blipFill>
        <p:spPr>
          <a:xfrm>
            <a:off x="357158" y="35716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423"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4073</TotalTime>
  <Words>3830</Words>
  <Application>Microsoft Office PowerPoint</Application>
  <PresentationFormat>Экран (4:3)</PresentationFormat>
  <Paragraphs>85</Paragraphs>
  <Slides>14</Slides>
  <Notes>13</Notes>
  <HiddenSlides>0</HiddenSlides>
  <MMClips>14</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Лекция 1 Классификация и основные свойства электротехнических материалов</vt:lpstr>
      <vt:lpstr>Классификация</vt:lpstr>
      <vt:lpstr>Свойства</vt:lpstr>
      <vt:lpstr>Наглядное представление</vt:lpstr>
      <vt:lpstr>Слайд 5</vt:lpstr>
      <vt:lpstr>Таблица Менделеева</vt:lpstr>
      <vt:lpstr>Школьная таблица</vt:lpstr>
      <vt:lpstr>Слайд 8</vt:lpstr>
      <vt:lpstr>ПЕРИОДИЧЕСКАЯ  СИСТЕМА  ХИМИЧЕСКИХ  ЭЛЕМЕНТОВ  Д. И. МЕНДЕЛЕЕВА</vt:lpstr>
      <vt:lpstr>Благородные газы</vt:lpstr>
      <vt:lpstr>Октет (восьмёрка) электронов</vt:lpstr>
      <vt:lpstr>Слайд 12</vt:lpstr>
      <vt:lpstr>Причина магнетизма</vt:lpstr>
      <vt:lpstr>Слайд 14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ПЕРИОДИЧЕСКАЯ  СИСТЕМА  ХИМИЧЕСКИХ  ЭЛЕМЕНТОВ</dc:title>
  <dc:creator>User</dc:creator>
  <cp:lastModifiedBy>User</cp:lastModifiedBy>
  <cp:revision>368</cp:revision>
  <dcterms:created xsi:type="dcterms:W3CDTF">2017-12-22T08:28:00Z</dcterms:created>
  <dcterms:modified xsi:type="dcterms:W3CDTF">2018-08-31T18:44:28Z</dcterms:modified>
</cp:coreProperties>
</file>