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9"/>
  </p:notesMasterIdLst>
  <p:sldIdLst>
    <p:sldId id="256" r:id="rId2"/>
    <p:sldId id="287" r:id="rId3"/>
    <p:sldId id="288" r:id="rId4"/>
    <p:sldId id="257" r:id="rId5"/>
    <p:sldId id="258" r:id="rId6"/>
    <p:sldId id="260" r:id="rId7"/>
    <p:sldId id="270" r:id="rId8"/>
    <p:sldId id="292" r:id="rId9"/>
    <p:sldId id="259" r:id="rId10"/>
    <p:sldId id="293" r:id="rId11"/>
    <p:sldId id="283" r:id="rId12"/>
    <p:sldId id="294" r:id="rId13"/>
    <p:sldId id="289" r:id="rId14"/>
    <p:sldId id="297" r:id="rId15"/>
    <p:sldId id="296" r:id="rId16"/>
    <p:sldId id="295" r:id="rId17"/>
    <p:sldId id="307" r:id="rId18"/>
    <p:sldId id="298" r:id="rId19"/>
    <p:sldId id="267" r:id="rId20"/>
    <p:sldId id="308" r:id="rId21"/>
    <p:sldId id="309" r:id="rId22"/>
    <p:sldId id="268" r:id="rId23"/>
    <p:sldId id="304" r:id="rId24"/>
    <p:sldId id="261" r:id="rId25"/>
    <p:sldId id="262" r:id="rId26"/>
    <p:sldId id="263" r:id="rId27"/>
    <p:sldId id="299" r:id="rId28"/>
    <p:sldId id="300" r:id="rId29"/>
    <p:sldId id="301" r:id="rId30"/>
    <p:sldId id="302" r:id="rId31"/>
    <p:sldId id="303" r:id="rId32"/>
    <p:sldId id="264" r:id="rId33"/>
    <p:sldId id="265" r:id="rId34"/>
    <p:sldId id="266" r:id="rId35"/>
    <p:sldId id="305" r:id="rId36"/>
    <p:sldId id="310" r:id="rId37"/>
    <p:sldId id="311" r:id="rId38"/>
    <p:sldId id="271" r:id="rId39"/>
    <p:sldId id="291" r:id="rId40"/>
    <p:sldId id="284" r:id="rId41"/>
    <p:sldId id="272" r:id="rId42"/>
    <p:sldId id="273" r:id="rId43"/>
    <p:sldId id="275" r:id="rId44"/>
    <p:sldId id="279" r:id="rId45"/>
    <p:sldId id="277" r:id="rId46"/>
    <p:sldId id="274" r:id="rId47"/>
    <p:sldId id="280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ED8061-CE1A-46FF-8B5C-3973AB95F1D0}" type="doc">
      <dgm:prSet loTypeId="urn:microsoft.com/office/officeart/2008/layout/PictureStrip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420D312-3658-43CC-9D71-51D9C6E96842}">
      <dgm:prSet phldrT="[Текст]" custT="1"/>
      <dgm:spPr/>
      <dgm:t>
        <a:bodyPr/>
        <a:lstStyle/>
        <a:p>
          <a:r>
            <a:rPr lang="ru-RU" sz="2800" b="1" dirty="0" smtClean="0"/>
            <a:t>рабочее</a:t>
          </a:r>
          <a:endParaRPr lang="ru-RU" sz="2800" b="1" dirty="0"/>
        </a:p>
      </dgm:t>
    </dgm:pt>
    <dgm:pt modelId="{C7EF0A05-CCD2-450A-8481-2FD9083B9793}" type="parTrans" cxnId="{0268ABC5-1E47-4515-B1E5-39C6BD0BDE35}">
      <dgm:prSet/>
      <dgm:spPr/>
      <dgm:t>
        <a:bodyPr/>
        <a:lstStyle/>
        <a:p>
          <a:endParaRPr lang="ru-RU" sz="2000" b="1"/>
        </a:p>
      </dgm:t>
    </dgm:pt>
    <dgm:pt modelId="{54CB570B-759A-47F5-8BD4-A52409EFE55F}" type="sibTrans" cxnId="{0268ABC5-1E47-4515-B1E5-39C6BD0BDE35}">
      <dgm:prSet/>
      <dgm:spPr/>
      <dgm:t>
        <a:bodyPr/>
        <a:lstStyle/>
        <a:p>
          <a:endParaRPr lang="ru-RU" sz="2000" b="1"/>
        </a:p>
      </dgm:t>
    </dgm:pt>
    <dgm:pt modelId="{DF7D4853-1FE1-464C-8C8D-66817C03FB6C}">
      <dgm:prSet phldrT="[Текст]" custT="1"/>
      <dgm:spPr/>
      <dgm:t>
        <a:bodyPr/>
        <a:lstStyle/>
        <a:p>
          <a:r>
            <a:rPr lang="ru-RU" sz="2800" b="1" dirty="0" smtClean="0"/>
            <a:t>аварийное</a:t>
          </a:r>
          <a:endParaRPr lang="ru-RU" sz="2800" b="1" dirty="0"/>
        </a:p>
      </dgm:t>
    </dgm:pt>
    <dgm:pt modelId="{3530CF65-561F-442B-B7DC-3A029AEEF083}" type="parTrans" cxnId="{F5198D6B-91AA-4E19-AC35-E6219AD28D1B}">
      <dgm:prSet/>
      <dgm:spPr/>
      <dgm:t>
        <a:bodyPr/>
        <a:lstStyle/>
        <a:p>
          <a:endParaRPr lang="ru-RU" sz="2000" b="1"/>
        </a:p>
      </dgm:t>
    </dgm:pt>
    <dgm:pt modelId="{A76FB925-B98A-4794-B12E-71D08247D155}" type="sibTrans" cxnId="{F5198D6B-91AA-4E19-AC35-E6219AD28D1B}">
      <dgm:prSet/>
      <dgm:spPr/>
      <dgm:t>
        <a:bodyPr/>
        <a:lstStyle/>
        <a:p>
          <a:endParaRPr lang="ru-RU" sz="2000" b="1"/>
        </a:p>
      </dgm:t>
    </dgm:pt>
    <dgm:pt modelId="{B10F956F-FF49-4588-A0D3-B21AEE390EA4}">
      <dgm:prSet phldrT="[Текст]" custT="1"/>
      <dgm:spPr/>
      <dgm:t>
        <a:bodyPr/>
        <a:lstStyle/>
        <a:p>
          <a:r>
            <a:rPr lang="ru-RU" sz="2800" b="1" dirty="0" smtClean="0"/>
            <a:t>резервное</a:t>
          </a:r>
          <a:endParaRPr lang="ru-RU" sz="2800" b="1" dirty="0"/>
        </a:p>
      </dgm:t>
    </dgm:pt>
    <dgm:pt modelId="{C681114D-4DE6-4673-A239-35219162B29C}" type="parTrans" cxnId="{FE4DE833-74BD-4A89-BE3D-B476A61437A0}">
      <dgm:prSet/>
      <dgm:spPr/>
      <dgm:t>
        <a:bodyPr/>
        <a:lstStyle/>
        <a:p>
          <a:endParaRPr lang="ru-RU" sz="2000" b="1"/>
        </a:p>
      </dgm:t>
    </dgm:pt>
    <dgm:pt modelId="{9F83769A-3F35-4B03-BD91-220C8EE75B7C}" type="sibTrans" cxnId="{FE4DE833-74BD-4A89-BE3D-B476A61437A0}">
      <dgm:prSet/>
      <dgm:spPr/>
      <dgm:t>
        <a:bodyPr/>
        <a:lstStyle/>
        <a:p>
          <a:endParaRPr lang="ru-RU" sz="2000" b="1"/>
        </a:p>
      </dgm:t>
    </dgm:pt>
    <dgm:pt modelId="{988D4689-461E-4A37-8021-B804A5FBFE11}">
      <dgm:prSet custT="1"/>
      <dgm:spPr/>
      <dgm:t>
        <a:bodyPr/>
        <a:lstStyle/>
        <a:p>
          <a:r>
            <a:rPr lang="ru-RU" sz="2800" b="1" dirty="0" smtClean="0"/>
            <a:t>эвакуационное</a:t>
          </a:r>
          <a:endParaRPr lang="ru-RU" sz="2800" b="1" dirty="0"/>
        </a:p>
      </dgm:t>
    </dgm:pt>
    <dgm:pt modelId="{DD7F75FD-E28B-4880-9E9E-A159EB34D956}" type="parTrans" cxnId="{1B772CE9-1DD5-413E-BEEF-33BCAF863A02}">
      <dgm:prSet/>
      <dgm:spPr/>
      <dgm:t>
        <a:bodyPr/>
        <a:lstStyle/>
        <a:p>
          <a:endParaRPr lang="ru-RU" sz="2000" b="1"/>
        </a:p>
      </dgm:t>
    </dgm:pt>
    <dgm:pt modelId="{35CE9FE0-C09A-4DC1-BC2C-B337C99459AA}" type="sibTrans" cxnId="{1B772CE9-1DD5-413E-BEEF-33BCAF863A02}">
      <dgm:prSet/>
      <dgm:spPr/>
      <dgm:t>
        <a:bodyPr/>
        <a:lstStyle/>
        <a:p>
          <a:endParaRPr lang="ru-RU" sz="2000" b="1"/>
        </a:p>
      </dgm:t>
    </dgm:pt>
    <dgm:pt modelId="{5B8B44D2-F43A-4F4C-B4CD-0C163B48C68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/>
            <a:t>охранное</a:t>
          </a:r>
          <a:endParaRPr lang="ru-RU" sz="2800" b="1" dirty="0"/>
        </a:p>
      </dgm:t>
    </dgm:pt>
    <dgm:pt modelId="{72F18E3D-EC4D-492E-A88F-E3AB63AC942D}" type="parTrans" cxnId="{D47F7FD9-176F-4074-AA36-91B2ED81F46B}">
      <dgm:prSet/>
      <dgm:spPr/>
      <dgm:t>
        <a:bodyPr/>
        <a:lstStyle/>
        <a:p>
          <a:endParaRPr lang="ru-RU" sz="2000" b="1"/>
        </a:p>
      </dgm:t>
    </dgm:pt>
    <dgm:pt modelId="{91D56F13-6731-45DD-AFE3-F2B429024FA9}" type="sibTrans" cxnId="{D47F7FD9-176F-4074-AA36-91B2ED81F46B}">
      <dgm:prSet/>
      <dgm:spPr/>
      <dgm:t>
        <a:bodyPr/>
        <a:lstStyle/>
        <a:p>
          <a:endParaRPr lang="ru-RU" sz="2000" b="1"/>
        </a:p>
      </dgm:t>
    </dgm:pt>
    <dgm:pt modelId="{CD539802-3695-4B2A-84D2-4A7C7DB56702}" type="pres">
      <dgm:prSet presAssocID="{93ED8061-CE1A-46FF-8B5C-3973AB95F1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501DD-CC00-463B-BD0E-C9AFC938BD5D}" type="pres">
      <dgm:prSet presAssocID="{7420D312-3658-43CC-9D71-51D9C6E96842}" presName="composite" presStyleCnt="0"/>
      <dgm:spPr/>
    </dgm:pt>
    <dgm:pt modelId="{586E3B05-DDBB-401D-9141-3203D6DDAEF9}" type="pres">
      <dgm:prSet presAssocID="{7420D312-3658-43CC-9D71-51D9C6E96842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1316A-A3D6-4658-8C43-8AB62FFCEEC5}" type="pres">
      <dgm:prSet presAssocID="{7420D312-3658-43CC-9D71-51D9C6E96842}" presName="rect2" presStyleLbl="fgImgPlace1" presStyleIdx="0" presStyleCnt="5"/>
      <dgm:spPr/>
    </dgm:pt>
    <dgm:pt modelId="{DFDF048A-81E3-495C-A9FA-FF671B18EC2A}" type="pres">
      <dgm:prSet presAssocID="{54CB570B-759A-47F5-8BD4-A52409EFE55F}" presName="sibTrans" presStyleCnt="0"/>
      <dgm:spPr/>
    </dgm:pt>
    <dgm:pt modelId="{A108114C-A1DF-4333-ABA6-0D10384EE6DC}" type="pres">
      <dgm:prSet presAssocID="{DF7D4853-1FE1-464C-8C8D-66817C03FB6C}" presName="composite" presStyleCnt="0"/>
      <dgm:spPr/>
    </dgm:pt>
    <dgm:pt modelId="{16E86EFA-6D0C-4986-8A79-9AE2D51E00B3}" type="pres">
      <dgm:prSet presAssocID="{DF7D4853-1FE1-464C-8C8D-66817C03FB6C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CC31D-2B2C-4823-A871-A3A0BDD8F417}" type="pres">
      <dgm:prSet presAssocID="{DF7D4853-1FE1-464C-8C8D-66817C03FB6C}" presName="rect2" presStyleLbl="fgImgPlace1" presStyleIdx="1" presStyleCnt="5"/>
      <dgm:spPr/>
    </dgm:pt>
    <dgm:pt modelId="{1F5B5D5B-9DDA-48B3-BF20-17A2E9F48584}" type="pres">
      <dgm:prSet presAssocID="{A76FB925-B98A-4794-B12E-71D08247D155}" presName="sibTrans" presStyleCnt="0"/>
      <dgm:spPr/>
    </dgm:pt>
    <dgm:pt modelId="{B3047165-41FB-43C6-A3B1-AE8B0B4648C4}" type="pres">
      <dgm:prSet presAssocID="{B10F956F-FF49-4588-A0D3-B21AEE390EA4}" presName="composite" presStyleCnt="0"/>
      <dgm:spPr/>
    </dgm:pt>
    <dgm:pt modelId="{2F2EFB46-2E56-4F34-AF54-755611BF433C}" type="pres">
      <dgm:prSet presAssocID="{B10F956F-FF49-4588-A0D3-B21AEE390EA4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21622-69B5-464B-BADD-7AF250C2F474}" type="pres">
      <dgm:prSet presAssocID="{B10F956F-FF49-4588-A0D3-B21AEE390EA4}" presName="rect2" presStyleLbl="fgImgPlace1" presStyleIdx="2" presStyleCnt="5"/>
      <dgm:spPr/>
    </dgm:pt>
    <dgm:pt modelId="{C94597E0-FAE2-459D-9C0A-009704A4F998}" type="pres">
      <dgm:prSet presAssocID="{9F83769A-3F35-4B03-BD91-220C8EE75B7C}" presName="sibTrans" presStyleCnt="0"/>
      <dgm:spPr/>
    </dgm:pt>
    <dgm:pt modelId="{475507C9-81B5-46F2-BAF5-39A27BAE55E9}" type="pres">
      <dgm:prSet presAssocID="{988D4689-461E-4A37-8021-B804A5FBFE11}" presName="composite" presStyleCnt="0"/>
      <dgm:spPr/>
    </dgm:pt>
    <dgm:pt modelId="{D99972FF-35B6-4BD8-BFD9-9339252B6954}" type="pres">
      <dgm:prSet presAssocID="{988D4689-461E-4A37-8021-B804A5FBFE11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BB254-90E4-48E1-B93E-F1B4C9EBF136}" type="pres">
      <dgm:prSet presAssocID="{988D4689-461E-4A37-8021-B804A5FBFE11}" presName="rect2" presStyleLbl="fgImgPlace1" presStyleIdx="3" presStyleCnt="5"/>
      <dgm:spPr/>
    </dgm:pt>
    <dgm:pt modelId="{0913A6CC-76DE-42EE-B255-40321D043FB2}" type="pres">
      <dgm:prSet presAssocID="{35CE9FE0-C09A-4DC1-BC2C-B337C99459AA}" presName="sibTrans" presStyleCnt="0"/>
      <dgm:spPr/>
    </dgm:pt>
    <dgm:pt modelId="{D76842CE-9CC4-4B5B-A273-9CAEC5294C3B}" type="pres">
      <dgm:prSet presAssocID="{5B8B44D2-F43A-4F4C-B4CD-0C163B48C688}" presName="composite" presStyleCnt="0"/>
      <dgm:spPr/>
    </dgm:pt>
    <dgm:pt modelId="{556E8262-7FC5-42F1-BA9C-2DACD32571B7}" type="pres">
      <dgm:prSet presAssocID="{5B8B44D2-F43A-4F4C-B4CD-0C163B48C688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BD4213-AFB6-4FB8-B890-7A17647FCF5B}" type="pres">
      <dgm:prSet presAssocID="{5B8B44D2-F43A-4F4C-B4CD-0C163B48C688}" presName="rect2" presStyleLbl="fgImgPlace1" presStyleIdx="4" presStyleCnt="5"/>
      <dgm:spPr/>
    </dgm:pt>
  </dgm:ptLst>
  <dgm:cxnLst>
    <dgm:cxn modelId="{8505C81C-FF29-4D1F-AE28-78C28FA7ADFB}" type="presOf" srcId="{B10F956F-FF49-4588-A0D3-B21AEE390EA4}" destId="{2F2EFB46-2E56-4F34-AF54-755611BF433C}" srcOrd="0" destOrd="0" presId="urn:microsoft.com/office/officeart/2008/layout/PictureStrips"/>
    <dgm:cxn modelId="{FE4DE833-74BD-4A89-BE3D-B476A61437A0}" srcId="{93ED8061-CE1A-46FF-8B5C-3973AB95F1D0}" destId="{B10F956F-FF49-4588-A0D3-B21AEE390EA4}" srcOrd="2" destOrd="0" parTransId="{C681114D-4DE6-4673-A239-35219162B29C}" sibTransId="{9F83769A-3F35-4B03-BD91-220C8EE75B7C}"/>
    <dgm:cxn modelId="{E239EE31-F1B6-4536-BD81-8C6297FAF8B6}" type="presOf" srcId="{DF7D4853-1FE1-464C-8C8D-66817C03FB6C}" destId="{16E86EFA-6D0C-4986-8A79-9AE2D51E00B3}" srcOrd="0" destOrd="0" presId="urn:microsoft.com/office/officeart/2008/layout/PictureStrips"/>
    <dgm:cxn modelId="{5F50C474-70DF-46D0-A58E-40F469523DB1}" type="presOf" srcId="{93ED8061-CE1A-46FF-8B5C-3973AB95F1D0}" destId="{CD539802-3695-4B2A-84D2-4A7C7DB56702}" srcOrd="0" destOrd="0" presId="urn:microsoft.com/office/officeart/2008/layout/PictureStrips"/>
    <dgm:cxn modelId="{1B772CE9-1DD5-413E-BEEF-33BCAF863A02}" srcId="{93ED8061-CE1A-46FF-8B5C-3973AB95F1D0}" destId="{988D4689-461E-4A37-8021-B804A5FBFE11}" srcOrd="3" destOrd="0" parTransId="{DD7F75FD-E28B-4880-9E9E-A159EB34D956}" sibTransId="{35CE9FE0-C09A-4DC1-BC2C-B337C99459AA}"/>
    <dgm:cxn modelId="{A0C16886-C771-49A4-9798-24C0E8769FD4}" type="presOf" srcId="{7420D312-3658-43CC-9D71-51D9C6E96842}" destId="{586E3B05-DDBB-401D-9141-3203D6DDAEF9}" srcOrd="0" destOrd="0" presId="urn:microsoft.com/office/officeart/2008/layout/PictureStrips"/>
    <dgm:cxn modelId="{D47F7FD9-176F-4074-AA36-91B2ED81F46B}" srcId="{93ED8061-CE1A-46FF-8B5C-3973AB95F1D0}" destId="{5B8B44D2-F43A-4F4C-B4CD-0C163B48C688}" srcOrd="4" destOrd="0" parTransId="{72F18E3D-EC4D-492E-A88F-E3AB63AC942D}" sibTransId="{91D56F13-6731-45DD-AFE3-F2B429024FA9}"/>
    <dgm:cxn modelId="{8AE1DFCE-25F2-444A-8764-E00E29D29B5A}" type="presOf" srcId="{5B8B44D2-F43A-4F4C-B4CD-0C163B48C688}" destId="{556E8262-7FC5-42F1-BA9C-2DACD32571B7}" srcOrd="0" destOrd="0" presId="urn:microsoft.com/office/officeart/2008/layout/PictureStrips"/>
    <dgm:cxn modelId="{F5198D6B-91AA-4E19-AC35-E6219AD28D1B}" srcId="{93ED8061-CE1A-46FF-8B5C-3973AB95F1D0}" destId="{DF7D4853-1FE1-464C-8C8D-66817C03FB6C}" srcOrd="1" destOrd="0" parTransId="{3530CF65-561F-442B-B7DC-3A029AEEF083}" sibTransId="{A76FB925-B98A-4794-B12E-71D08247D155}"/>
    <dgm:cxn modelId="{AFF16678-2D45-47A2-B3E5-20C1ED78EF5F}" type="presOf" srcId="{988D4689-461E-4A37-8021-B804A5FBFE11}" destId="{D99972FF-35B6-4BD8-BFD9-9339252B6954}" srcOrd="0" destOrd="0" presId="urn:microsoft.com/office/officeart/2008/layout/PictureStrips"/>
    <dgm:cxn modelId="{0268ABC5-1E47-4515-B1E5-39C6BD0BDE35}" srcId="{93ED8061-CE1A-46FF-8B5C-3973AB95F1D0}" destId="{7420D312-3658-43CC-9D71-51D9C6E96842}" srcOrd="0" destOrd="0" parTransId="{C7EF0A05-CCD2-450A-8481-2FD9083B9793}" sibTransId="{54CB570B-759A-47F5-8BD4-A52409EFE55F}"/>
    <dgm:cxn modelId="{4AC288C9-D9D9-4D3B-84D3-2421640D32EE}" type="presParOf" srcId="{CD539802-3695-4B2A-84D2-4A7C7DB56702}" destId="{6D8501DD-CC00-463B-BD0E-C9AFC938BD5D}" srcOrd="0" destOrd="0" presId="urn:microsoft.com/office/officeart/2008/layout/PictureStrips"/>
    <dgm:cxn modelId="{ED3288B6-DAA8-4D66-83B7-BD7C76F6B323}" type="presParOf" srcId="{6D8501DD-CC00-463B-BD0E-C9AFC938BD5D}" destId="{586E3B05-DDBB-401D-9141-3203D6DDAEF9}" srcOrd="0" destOrd="0" presId="urn:microsoft.com/office/officeart/2008/layout/PictureStrips"/>
    <dgm:cxn modelId="{3501E630-EFC5-42A5-A2F5-5D96F7360259}" type="presParOf" srcId="{6D8501DD-CC00-463B-BD0E-C9AFC938BD5D}" destId="{C151316A-A3D6-4658-8C43-8AB62FFCEEC5}" srcOrd="1" destOrd="0" presId="urn:microsoft.com/office/officeart/2008/layout/PictureStrips"/>
    <dgm:cxn modelId="{CAF275BB-C3CD-4C82-9387-3B2DE0E6D80D}" type="presParOf" srcId="{CD539802-3695-4B2A-84D2-4A7C7DB56702}" destId="{DFDF048A-81E3-495C-A9FA-FF671B18EC2A}" srcOrd="1" destOrd="0" presId="urn:microsoft.com/office/officeart/2008/layout/PictureStrips"/>
    <dgm:cxn modelId="{CCE83EAC-3680-49B9-83F0-2B1D8C7BEA64}" type="presParOf" srcId="{CD539802-3695-4B2A-84D2-4A7C7DB56702}" destId="{A108114C-A1DF-4333-ABA6-0D10384EE6DC}" srcOrd="2" destOrd="0" presId="urn:microsoft.com/office/officeart/2008/layout/PictureStrips"/>
    <dgm:cxn modelId="{02CF9356-F7A3-4798-BFB7-8BE02D699054}" type="presParOf" srcId="{A108114C-A1DF-4333-ABA6-0D10384EE6DC}" destId="{16E86EFA-6D0C-4986-8A79-9AE2D51E00B3}" srcOrd="0" destOrd="0" presId="urn:microsoft.com/office/officeart/2008/layout/PictureStrips"/>
    <dgm:cxn modelId="{55854156-9287-4458-B697-5C885B26CB18}" type="presParOf" srcId="{A108114C-A1DF-4333-ABA6-0D10384EE6DC}" destId="{59FCC31D-2B2C-4823-A871-A3A0BDD8F417}" srcOrd="1" destOrd="0" presId="urn:microsoft.com/office/officeart/2008/layout/PictureStrips"/>
    <dgm:cxn modelId="{2B0E098A-7C62-42EF-95C2-E586B94B4541}" type="presParOf" srcId="{CD539802-3695-4B2A-84D2-4A7C7DB56702}" destId="{1F5B5D5B-9DDA-48B3-BF20-17A2E9F48584}" srcOrd="3" destOrd="0" presId="urn:microsoft.com/office/officeart/2008/layout/PictureStrips"/>
    <dgm:cxn modelId="{7209219D-2515-44C0-A29F-B4B25CC0FEA5}" type="presParOf" srcId="{CD539802-3695-4B2A-84D2-4A7C7DB56702}" destId="{B3047165-41FB-43C6-A3B1-AE8B0B4648C4}" srcOrd="4" destOrd="0" presId="urn:microsoft.com/office/officeart/2008/layout/PictureStrips"/>
    <dgm:cxn modelId="{31F21281-80BA-49DC-82E3-A064CB394043}" type="presParOf" srcId="{B3047165-41FB-43C6-A3B1-AE8B0B4648C4}" destId="{2F2EFB46-2E56-4F34-AF54-755611BF433C}" srcOrd="0" destOrd="0" presId="urn:microsoft.com/office/officeart/2008/layout/PictureStrips"/>
    <dgm:cxn modelId="{7403E305-F0B5-4D16-82E0-BD46513D93B2}" type="presParOf" srcId="{B3047165-41FB-43C6-A3B1-AE8B0B4648C4}" destId="{9F321622-69B5-464B-BADD-7AF250C2F474}" srcOrd="1" destOrd="0" presId="urn:microsoft.com/office/officeart/2008/layout/PictureStrips"/>
    <dgm:cxn modelId="{2F015DB2-1DA2-40FC-97C8-D7799461D58C}" type="presParOf" srcId="{CD539802-3695-4B2A-84D2-4A7C7DB56702}" destId="{C94597E0-FAE2-459D-9C0A-009704A4F998}" srcOrd="5" destOrd="0" presId="urn:microsoft.com/office/officeart/2008/layout/PictureStrips"/>
    <dgm:cxn modelId="{203773AA-46FD-4AC8-8706-6260BFBD58C6}" type="presParOf" srcId="{CD539802-3695-4B2A-84D2-4A7C7DB56702}" destId="{475507C9-81B5-46F2-BAF5-39A27BAE55E9}" srcOrd="6" destOrd="0" presId="urn:microsoft.com/office/officeart/2008/layout/PictureStrips"/>
    <dgm:cxn modelId="{A0C80F6A-4050-4296-A18E-52764C2AF1D5}" type="presParOf" srcId="{475507C9-81B5-46F2-BAF5-39A27BAE55E9}" destId="{D99972FF-35B6-4BD8-BFD9-9339252B6954}" srcOrd="0" destOrd="0" presId="urn:microsoft.com/office/officeart/2008/layout/PictureStrips"/>
    <dgm:cxn modelId="{87700531-AD0A-45B3-B268-8660272C4707}" type="presParOf" srcId="{475507C9-81B5-46F2-BAF5-39A27BAE55E9}" destId="{EE7BB254-90E4-48E1-B93E-F1B4C9EBF136}" srcOrd="1" destOrd="0" presId="urn:microsoft.com/office/officeart/2008/layout/PictureStrips"/>
    <dgm:cxn modelId="{9B73D06A-D730-4B69-8432-DBE5DA39C983}" type="presParOf" srcId="{CD539802-3695-4B2A-84D2-4A7C7DB56702}" destId="{0913A6CC-76DE-42EE-B255-40321D043FB2}" srcOrd="7" destOrd="0" presId="urn:microsoft.com/office/officeart/2008/layout/PictureStrips"/>
    <dgm:cxn modelId="{017BA992-ECDF-4FDA-A47D-B60CB2002561}" type="presParOf" srcId="{CD539802-3695-4B2A-84D2-4A7C7DB56702}" destId="{D76842CE-9CC4-4B5B-A273-9CAEC5294C3B}" srcOrd="8" destOrd="0" presId="urn:microsoft.com/office/officeart/2008/layout/PictureStrips"/>
    <dgm:cxn modelId="{99734333-C591-458C-994E-0D49C0383986}" type="presParOf" srcId="{D76842CE-9CC4-4B5B-A273-9CAEC5294C3B}" destId="{556E8262-7FC5-42F1-BA9C-2DACD32571B7}" srcOrd="0" destOrd="0" presId="urn:microsoft.com/office/officeart/2008/layout/PictureStrips"/>
    <dgm:cxn modelId="{0FC0340D-7A71-438D-BB20-410FE3673188}" type="presParOf" srcId="{D76842CE-9CC4-4B5B-A273-9CAEC5294C3B}" destId="{6DBD4213-AFB6-4FB8-B890-7A17647FCF5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2A4B9-7084-4B92-9C48-396350310F32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7291D2-C11B-49D8-9C57-EDD4B7604F16}">
      <dgm:prSet phldrT="[Текст]" phldr="1" custT="1"/>
      <dgm:spPr/>
      <dgm:t>
        <a:bodyPr/>
        <a:lstStyle/>
        <a:p>
          <a:endParaRPr lang="ru-RU" sz="2400" b="1"/>
        </a:p>
      </dgm:t>
    </dgm:pt>
    <dgm:pt modelId="{89B866EC-4883-4A40-8B12-F91FA1FEA32B}" type="parTrans" cxnId="{E0053567-7373-45FB-A5E9-913ACCDF242E}">
      <dgm:prSet/>
      <dgm:spPr/>
      <dgm:t>
        <a:bodyPr/>
        <a:lstStyle/>
        <a:p>
          <a:endParaRPr lang="ru-RU" sz="2400" b="1"/>
        </a:p>
      </dgm:t>
    </dgm:pt>
    <dgm:pt modelId="{6E63C0E0-375D-4116-BA62-A2B16B2DF933}" type="sibTrans" cxnId="{E0053567-7373-45FB-A5E9-913ACCDF242E}">
      <dgm:prSet/>
      <dgm:spPr/>
      <dgm:t>
        <a:bodyPr/>
        <a:lstStyle/>
        <a:p>
          <a:endParaRPr lang="ru-RU" sz="2400" b="1"/>
        </a:p>
      </dgm:t>
    </dgm:pt>
    <dgm:pt modelId="{CB0506A8-29D3-412E-B3F4-273A7DAC25EB}">
      <dgm:prSet phldrT="[Текст]" custT="1"/>
      <dgm:spPr/>
      <dgm:t>
        <a:bodyPr/>
        <a:lstStyle/>
        <a:p>
          <a:r>
            <a:rPr lang="ru-RU" sz="2400" b="1" dirty="0" smtClean="0"/>
            <a:t>освещение путей эвакуации</a:t>
          </a:r>
          <a:endParaRPr lang="ru-RU" sz="2400" b="1" dirty="0"/>
        </a:p>
      </dgm:t>
    </dgm:pt>
    <dgm:pt modelId="{BEBE0957-AFE7-41A7-B4F3-425D29B6A6E4}" type="parTrans" cxnId="{E3553F20-D9A7-4E07-9993-315296EF48D5}">
      <dgm:prSet/>
      <dgm:spPr/>
      <dgm:t>
        <a:bodyPr/>
        <a:lstStyle/>
        <a:p>
          <a:endParaRPr lang="ru-RU" sz="2400" b="1"/>
        </a:p>
      </dgm:t>
    </dgm:pt>
    <dgm:pt modelId="{4F2D941D-11D3-4B9A-B115-06ACA877911C}" type="sibTrans" cxnId="{E3553F20-D9A7-4E07-9993-315296EF48D5}">
      <dgm:prSet/>
      <dgm:spPr/>
      <dgm:t>
        <a:bodyPr/>
        <a:lstStyle/>
        <a:p>
          <a:endParaRPr lang="ru-RU" sz="2400" b="1"/>
        </a:p>
      </dgm:t>
    </dgm:pt>
    <dgm:pt modelId="{6F111785-D287-45C4-834D-E8A164F7B50D}">
      <dgm:prSet phldrT="[Текст]" phldr="1" custT="1"/>
      <dgm:spPr/>
      <dgm:t>
        <a:bodyPr/>
        <a:lstStyle/>
        <a:p>
          <a:endParaRPr lang="ru-RU" sz="2400" b="1"/>
        </a:p>
      </dgm:t>
    </dgm:pt>
    <dgm:pt modelId="{88F18E7A-41BA-47A1-A081-CF7175AD3570}" type="parTrans" cxnId="{98B2D33E-1055-4F2E-94CD-30F31892B860}">
      <dgm:prSet/>
      <dgm:spPr/>
      <dgm:t>
        <a:bodyPr/>
        <a:lstStyle/>
        <a:p>
          <a:endParaRPr lang="ru-RU" sz="2400" b="1"/>
        </a:p>
      </dgm:t>
    </dgm:pt>
    <dgm:pt modelId="{5A59706B-1288-40CE-AB4E-DFB36EFCC411}" type="sibTrans" cxnId="{98B2D33E-1055-4F2E-94CD-30F31892B860}">
      <dgm:prSet/>
      <dgm:spPr/>
      <dgm:t>
        <a:bodyPr/>
        <a:lstStyle/>
        <a:p>
          <a:endParaRPr lang="ru-RU" sz="2400" b="1"/>
        </a:p>
      </dgm:t>
    </dgm:pt>
    <dgm:pt modelId="{2A3985A3-7540-4ED7-BCB8-243A706A81CE}">
      <dgm:prSet phldrT="[Текст]" custT="1"/>
      <dgm:spPr/>
      <dgm:t>
        <a:bodyPr/>
        <a:lstStyle/>
        <a:p>
          <a:r>
            <a:rPr lang="ru-RU" sz="2400" b="1" dirty="0" smtClean="0"/>
            <a:t>освещение зон </a:t>
          </a:r>
          <a:br>
            <a:rPr lang="ru-RU" sz="2400" b="1" dirty="0" smtClean="0"/>
          </a:br>
          <a:r>
            <a:rPr lang="ru-RU" sz="2400" b="1" dirty="0" smtClean="0"/>
            <a:t>повышенной опасности </a:t>
          </a:r>
          <a:endParaRPr lang="ru-RU" sz="2400" b="1" dirty="0"/>
        </a:p>
      </dgm:t>
    </dgm:pt>
    <dgm:pt modelId="{D4831EEA-C28D-4F06-8CA0-83A609D90AB9}" type="parTrans" cxnId="{818E2471-65FF-45F3-99CA-9DFCF1D3A2B6}">
      <dgm:prSet/>
      <dgm:spPr/>
      <dgm:t>
        <a:bodyPr/>
        <a:lstStyle/>
        <a:p>
          <a:endParaRPr lang="ru-RU" sz="2400" b="1"/>
        </a:p>
      </dgm:t>
    </dgm:pt>
    <dgm:pt modelId="{44CCCB50-4802-4843-BBD6-C8FA6028897B}" type="sibTrans" cxnId="{818E2471-65FF-45F3-99CA-9DFCF1D3A2B6}">
      <dgm:prSet/>
      <dgm:spPr/>
      <dgm:t>
        <a:bodyPr/>
        <a:lstStyle/>
        <a:p>
          <a:endParaRPr lang="ru-RU" sz="2400" b="1"/>
        </a:p>
      </dgm:t>
    </dgm:pt>
    <dgm:pt modelId="{475235AF-7518-4B41-A4F6-FDFA552CE8EF}">
      <dgm:prSet phldrT="[Текст]" phldr="1" custT="1"/>
      <dgm:spPr/>
      <dgm:t>
        <a:bodyPr/>
        <a:lstStyle/>
        <a:p>
          <a:endParaRPr lang="ru-RU" sz="2400" b="1"/>
        </a:p>
      </dgm:t>
    </dgm:pt>
    <dgm:pt modelId="{CB655919-6456-476D-9FF5-8D67FA9EC24D}" type="parTrans" cxnId="{E7A2DEAD-41CE-45B5-A07E-54399BB7ADDF}">
      <dgm:prSet/>
      <dgm:spPr/>
      <dgm:t>
        <a:bodyPr/>
        <a:lstStyle/>
        <a:p>
          <a:endParaRPr lang="ru-RU" sz="2400" b="1"/>
        </a:p>
      </dgm:t>
    </dgm:pt>
    <dgm:pt modelId="{4BB4F538-709E-4D42-8147-62378ADACF53}" type="sibTrans" cxnId="{E7A2DEAD-41CE-45B5-A07E-54399BB7ADDF}">
      <dgm:prSet/>
      <dgm:spPr/>
      <dgm:t>
        <a:bodyPr/>
        <a:lstStyle/>
        <a:p>
          <a:endParaRPr lang="ru-RU" sz="2400" b="1"/>
        </a:p>
      </dgm:t>
    </dgm:pt>
    <dgm:pt modelId="{05521736-1F06-4E23-A0DF-3240B1879908}">
      <dgm:prSet phldrT="[Текст]" custT="1"/>
      <dgm:spPr/>
      <dgm:t>
        <a:bodyPr/>
        <a:lstStyle/>
        <a:p>
          <a:r>
            <a:rPr lang="ru-RU" sz="2400" b="1" dirty="0" err="1" smtClean="0"/>
            <a:t>антипаническое</a:t>
          </a:r>
          <a:r>
            <a:rPr lang="ru-RU" sz="2400" b="1" dirty="0" smtClean="0"/>
            <a:t> освещение</a:t>
          </a:r>
          <a:endParaRPr lang="ru-RU" sz="2400" b="1" dirty="0"/>
        </a:p>
      </dgm:t>
    </dgm:pt>
    <dgm:pt modelId="{312375D3-FAA7-4EB4-AEFB-C309CFF69C5D}" type="parTrans" cxnId="{280A1EE6-CF5D-4B37-905F-3D7E9CEEB500}">
      <dgm:prSet/>
      <dgm:spPr/>
      <dgm:t>
        <a:bodyPr/>
        <a:lstStyle/>
        <a:p>
          <a:endParaRPr lang="ru-RU" sz="2400" b="1"/>
        </a:p>
      </dgm:t>
    </dgm:pt>
    <dgm:pt modelId="{BF0DD1B4-2DC4-4C34-8D2F-E9C68FB42536}" type="sibTrans" cxnId="{280A1EE6-CF5D-4B37-905F-3D7E9CEEB500}">
      <dgm:prSet/>
      <dgm:spPr/>
      <dgm:t>
        <a:bodyPr/>
        <a:lstStyle/>
        <a:p>
          <a:endParaRPr lang="ru-RU" sz="2400" b="1"/>
        </a:p>
      </dgm:t>
    </dgm:pt>
    <dgm:pt modelId="{80B4F960-18A7-4E3E-AE65-E803C506F039}" type="pres">
      <dgm:prSet presAssocID="{24C2A4B9-7084-4B92-9C48-396350310F32}" presName="Name0" presStyleCnt="0">
        <dgm:presLayoutVars>
          <dgm:chMax/>
          <dgm:chPref/>
          <dgm:dir/>
        </dgm:presLayoutVars>
      </dgm:prSet>
      <dgm:spPr/>
    </dgm:pt>
    <dgm:pt modelId="{4C9D7B1E-1E9A-45A0-8094-CD3E1718360F}" type="pres">
      <dgm:prSet presAssocID="{FD7291D2-C11B-49D8-9C57-EDD4B7604F16}" presName="parenttextcomposite" presStyleCnt="0"/>
      <dgm:spPr/>
    </dgm:pt>
    <dgm:pt modelId="{BA5804BA-DBFB-428A-8020-90BD424B3F62}" type="pres">
      <dgm:prSet presAssocID="{FD7291D2-C11B-49D8-9C57-EDD4B7604F16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8EA24B7E-BEE6-45C0-8147-02CFE7CFEF01}" type="pres">
      <dgm:prSet presAssocID="{FD7291D2-C11B-49D8-9C57-EDD4B7604F16}" presName="composite" presStyleCnt="0"/>
      <dgm:spPr/>
    </dgm:pt>
    <dgm:pt modelId="{60C74DD7-E7BC-4E74-B593-908FE620F777}" type="pres">
      <dgm:prSet presAssocID="{FD7291D2-C11B-49D8-9C57-EDD4B7604F16}" presName="chevron1" presStyleLbl="alignNode1" presStyleIdx="0" presStyleCnt="21"/>
      <dgm:spPr/>
    </dgm:pt>
    <dgm:pt modelId="{CA14FC12-DFBD-454F-8FDC-88F6352CBB2E}" type="pres">
      <dgm:prSet presAssocID="{FD7291D2-C11B-49D8-9C57-EDD4B7604F16}" presName="chevron2" presStyleLbl="alignNode1" presStyleIdx="1" presStyleCnt="21"/>
      <dgm:spPr/>
    </dgm:pt>
    <dgm:pt modelId="{5E443D57-DD01-453A-B553-D7EF9924330C}" type="pres">
      <dgm:prSet presAssocID="{FD7291D2-C11B-49D8-9C57-EDD4B7604F16}" presName="chevron3" presStyleLbl="alignNode1" presStyleIdx="2" presStyleCnt="21"/>
      <dgm:spPr/>
    </dgm:pt>
    <dgm:pt modelId="{88D72504-E8D7-4715-AC38-D7A333A5732B}" type="pres">
      <dgm:prSet presAssocID="{FD7291D2-C11B-49D8-9C57-EDD4B7604F16}" presName="chevron4" presStyleLbl="alignNode1" presStyleIdx="3" presStyleCnt="21"/>
      <dgm:spPr/>
    </dgm:pt>
    <dgm:pt modelId="{4D095ED8-3FBB-496B-BD10-710B70082BF6}" type="pres">
      <dgm:prSet presAssocID="{FD7291D2-C11B-49D8-9C57-EDD4B7604F16}" presName="chevron5" presStyleLbl="alignNode1" presStyleIdx="4" presStyleCnt="21"/>
      <dgm:spPr/>
    </dgm:pt>
    <dgm:pt modelId="{679C645E-7152-4863-949B-4D52345C80B8}" type="pres">
      <dgm:prSet presAssocID="{FD7291D2-C11B-49D8-9C57-EDD4B7604F16}" presName="chevron6" presStyleLbl="alignNode1" presStyleIdx="5" presStyleCnt="21"/>
      <dgm:spPr/>
    </dgm:pt>
    <dgm:pt modelId="{3BCD3484-9170-4DC1-B537-8AFC4541A2DD}" type="pres">
      <dgm:prSet presAssocID="{FD7291D2-C11B-49D8-9C57-EDD4B7604F16}" presName="chevron7" presStyleLbl="alignNode1" presStyleIdx="6" presStyleCnt="21"/>
      <dgm:spPr/>
    </dgm:pt>
    <dgm:pt modelId="{4580FEB9-5716-4615-81E2-9E4471E198C9}" type="pres">
      <dgm:prSet presAssocID="{FD7291D2-C11B-49D8-9C57-EDD4B7604F16}" presName="childtext" presStyleLbl="solidFgAcc1" presStyleIdx="0" presStyleCnt="3" custScaleX="121579">
        <dgm:presLayoutVars>
          <dgm:chMax/>
          <dgm:chPref val="0"/>
          <dgm:bulletEnabled val="1"/>
        </dgm:presLayoutVars>
      </dgm:prSet>
      <dgm:spPr/>
    </dgm:pt>
    <dgm:pt modelId="{CD300BA9-4826-48FF-8C48-D8E5B611144D}" type="pres">
      <dgm:prSet presAssocID="{6E63C0E0-375D-4116-BA62-A2B16B2DF933}" presName="sibTrans" presStyleCnt="0"/>
      <dgm:spPr/>
    </dgm:pt>
    <dgm:pt modelId="{8EC86F16-F7A0-44FB-9E3B-8F38F7F7454F}" type="pres">
      <dgm:prSet presAssocID="{6F111785-D287-45C4-834D-E8A164F7B50D}" presName="parenttextcomposite" presStyleCnt="0"/>
      <dgm:spPr/>
    </dgm:pt>
    <dgm:pt modelId="{AA1ED017-7481-4E97-8C5F-5CAB298E922D}" type="pres">
      <dgm:prSet presAssocID="{6F111785-D287-45C4-834D-E8A164F7B50D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BC2A10C9-B4A8-4275-A9DF-BD59D40B3050}" type="pres">
      <dgm:prSet presAssocID="{6F111785-D287-45C4-834D-E8A164F7B50D}" presName="composite" presStyleCnt="0"/>
      <dgm:spPr/>
    </dgm:pt>
    <dgm:pt modelId="{D1ACC345-AF44-43CB-9F40-D9F19CB23E4F}" type="pres">
      <dgm:prSet presAssocID="{6F111785-D287-45C4-834D-E8A164F7B50D}" presName="chevron1" presStyleLbl="alignNode1" presStyleIdx="7" presStyleCnt="21"/>
      <dgm:spPr/>
    </dgm:pt>
    <dgm:pt modelId="{3EDB0E82-BBFF-462D-B5BE-CF37C5C14BFB}" type="pres">
      <dgm:prSet presAssocID="{6F111785-D287-45C4-834D-E8A164F7B50D}" presName="chevron2" presStyleLbl="alignNode1" presStyleIdx="8" presStyleCnt="21"/>
      <dgm:spPr/>
    </dgm:pt>
    <dgm:pt modelId="{BF26AE1B-089C-43C9-AA57-DA0DC6973C28}" type="pres">
      <dgm:prSet presAssocID="{6F111785-D287-45C4-834D-E8A164F7B50D}" presName="chevron3" presStyleLbl="alignNode1" presStyleIdx="9" presStyleCnt="21"/>
      <dgm:spPr/>
    </dgm:pt>
    <dgm:pt modelId="{5F6B87F8-3D60-46F0-914A-6708ED47B5D8}" type="pres">
      <dgm:prSet presAssocID="{6F111785-D287-45C4-834D-E8A164F7B50D}" presName="chevron4" presStyleLbl="alignNode1" presStyleIdx="10" presStyleCnt="21"/>
      <dgm:spPr/>
    </dgm:pt>
    <dgm:pt modelId="{32B4FFD8-B91C-4395-A0F0-9FF2A9992DF0}" type="pres">
      <dgm:prSet presAssocID="{6F111785-D287-45C4-834D-E8A164F7B50D}" presName="chevron5" presStyleLbl="alignNode1" presStyleIdx="11" presStyleCnt="21"/>
      <dgm:spPr/>
    </dgm:pt>
    <dgm:pt modelId="{75997DB6-6790-40BD-B2AD-AB0419C01F62}" type="pres">
      <dgm:prSet presAssocID="{6F111785-D287-45C4-834D-E8A164F7B50D}" presName="chevron6" presStyleLbl="alignNode1" presStyleIdx="12" presStyleCnt="21"/>
      <dgm:spPr/>
    </dgm:pt>
    <dgm:pt modelId="{A7001FA1-0028-47F0-A69F-5E35DD94E60F}" type="pres">
      <dgm:prSet presAssocID="{6F111785-D287-45C4-834D-E8A164F7B50D}" presName="chevron7" presStyleLbl="alignNode1" presStyleIdx="13" presStyleCnt="21"/>
      <dgm:spPr/>
    </dgm:pt>
    <dgm:pt modelId="{D32651BA-F7DE-43CB-B04E-3A2F9F15A744}" type="pres">
      <dgm:prSet presAssocID="{6F111785-D287-45C4-834D-E8A164F7B50D}" presName="childtext" presStyleLbl="solidFgAcc1" presStyleIdx="1" presStyleCnt="3" custScaleX="121278">
        <dgm:presLayoutVars>
          <dgm:chMax/>
          <dgm:chPref val="0"/>
          <dgm:bulletEnabled val="1"/>
        </dgm:presLayoutVars>
      </dgm:prSet>
      <dgm:spPr/>
    </dgm:pt>
    <dgm:pt modelId="{6D66C374-73BE-4324-91A3-91CAC3A296CE}" type="pres">
      <dgm:prSet presAssocID="{5A59706B-1288-40CE-AB4E-DFB36EFCC411}" presName="sibTrans" presStyleCnt="0"/>
      <dgm:spPr/>
    </dgm:pt>
    <dgm:pt modelId="{45AF1A95-CD4B-48E0-9441-BE6D8A82C5FF}" type="pres">
      <dgm:prSet presAssocID="{475235AF-7518-4B41-A4F6-FDFA552CE8EF}" presName="parenttextcomposite" presStyleCnt="0"/>
      <dgm:spPr/>
    </dgm:pt>
    <dgm:pt modelId="{4631BA2C-1FC4-4819-951C-B9D61C8F0D4B}" type="pres">
      <dgm:prSet presAssocID="{475235AF-7518-4B41-A4F6-FDFA552CE8EF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AF9C70F8-B27A-4F5D-A98C-03D4A5F38D74}" type="pres">
      <dgm:prSet presAssocID="{475235AF-7518-4B41-A4F6-FDFA552CE8EF}" presName="composite" presStyleCnt="0"/>
      <dgm:spPr/>
    </dgm:pt>
    <dgm:pt modelId="{CFE4D76B-FC11-4849-9418-D90539754CB0}" type="pres">
      <dgm:prSet presAssocID="{475235AF-7518-4B41-A4F6-FDFA552CE8EF}" presName="chevron1" presStyleLbl="alignNode1" presStyleIdx="14" presStyleCnt="21"/>
      <dgm:spPr/>
    </dgm:pt>
    <dgm:pt modelId="{25F8B375-7DBE-475D-B8D0-F82D77D76E0C}" type="pres">
      <dgm:prSet presAssocID="{475235AF-7518-4B41-A4F6-FDFA552CE8EF}" presName="chevron2" presStyleLbl="alignNode1" presStyleIdx="15" presStyleCnt="21"/>
      <dgm:spPr/>
    </dgm:pt>
    <dgm:pt modelId="{A0A82CA2-11D3-4B14-8C6A-A95A8E7D2A28}" type="pres">
      <dgm:prSet presAssocID="{475235AF-7518-4B41-A4F6-FDFA552CE8EF}" presName="chevron3" presStyleLbl="alignNode1" presStyleIdx="16" presStyleCnt="21"/>
      <dgm:spPr/>
    </dgm:pt>
    <dgm:pt modelId="{8AE0E6AC-4182-4DCE-810B-3F3957C4C92A}" type="pres">
      <dgm:prSet presAssocID="{475235AF-7518-4B41-A4F6-FDFA552CE8EF}" presName="chevron4" presStyleLbl="alignNode1" presStyleIdx="17" presStyleCnt="21"/>
      <dgm:spPr/>
    </dgm:pt>
    <dgm:pt modelId="{F437CA09-975F-41B7-B7D8-8908E4230CDF}" type="pres">
      <dgm:prSet presAssocID="{475235AF-7518-4B41-A4F6-FDFA552CE8EF}" presName="chevron5" presStyleLbl="alignNode1" presStyleIdx="18" presStyleCnt="21"/>
      <dgm:spPr/>
    </dgm:pt>
    <dgm:pt modelId="{8E5D1C7C-E3D4-4FE4-AAAF-B3AFBEA07FB2}" type="pres">
      <dgm:prSet presAssocID="{475235AF-7518-4B41-A4F6-FDFA552CE8EF}" presName="chevron6" presStyleLbl="alignNode1" presStyleIdx="19" presStyleCnt="21"/>
      <dgm:spPr/>
    </dgm:pt>
    <dgm:pt modelId="{2D161715-A9AC-4B7F-A7A1-08A2C5A0A948}" type="pres">
      <dgm:prSet presAssocID="{475235AF-7518-4B41-A4F6-FDFA552CE8EF}" presName="chevron7" presStyleLbl="alignNode1" presStyleIdx="20" presStyleCnt="21"/>
      <dgm:spPr/>
    </dgm:pt>
    <dgm:pt modelId="{28CDD485-55A8-49AC-911F-FBEE4E81359E}" type="pres">
      <dgm:prSet presAssocID="{475235AF-7518-4B41-A4F6-FDFA552CE8EF}" presName="childtext" presStyleLbl="solidFgAcc1" presStyleIdx="2" presStyleCnt="3" custScaleX="121278">
        <dgm:presLayoutVars>
          <dgm:chMax/>
          <dgm:chPref val="0"/>
          <dgm:bulletEnabled val="1"/>
        </dgm:presLayoutVars>
      </dgm:prSet>
      <dgm:spPr/>
    </dgm:pt>
  </dgm:ptLst>
  <dgm:cxnLst>
    <dgm:cxn modelId="{45C16D0E-DA43-40B8-80A1-E7B9A9002904}" type="presOf" srcId="{FD7291D2-C11B-49D8-9C57-EDD4B7604F16}" destId="{BA5804BA-DBFB-428A-8020-90BD424B3F62}" srcOrd="0" destOrd="0" presId="urn:microsoft.com/office/officeart/2008/layout/VerticalAccentList"/>
    <dgm:cxn modelId="{818E2471-65FF-45F3-99CA-9DFCF1D3A2B6}" srcId="{6F111785-D287-45C4-834D-E8A164F7B50D}" destId="{2A3985A3-7540-4ED7-BCB8-243A706A81CE}" srcOrd="0" destOrd="0" parTransId="{D4831EEA-C28D-4F06-8CA0-83A609D90AB9}" sibTransId="{44CCCB50-4802-4843-BBD6-C8FA6028897B}"/>
    <dgm:cxn modelId="{B379617D-5392-4942-84B0-E899811FEBCC}" type="presOf" srcId="{6F111785-D287-45C4-834D-E8A164F7B50D}" destId="{AA1ED017-7481-4E97-8C5F-5CAB298E922D}" srcOrd="0" destOrd="0" presId="urn:microsoft.com/office/officeart/2008/layout/VerticalAccentList"/>
    <dgm:cxn modelId="{E0053567-7373-45FB-A5E9-913ACCDF242E}" srcId="{24C2A4B9-7084-4B92-9C48-396350310F32}" destId="{FD7291D2-C11B-49D8-9C57-EDD4B7604F16}" srcOrd="0" destOrd="0" parTransId="{89B866EC-4883-4A40-8B12-F91FA1FEA32B}" sibTransId="{6E63C0E0-375D-4116-BA62-A2B16B2DF933}"/>
    <dgm:cxn modelId="{188B2575-EB7B-4091-9B32-4A4E0232341F}" type="presOf" srcId="{05521736-1F06-4E23-A0DF-3240B1879908}" destId="{28CDD485-55A8-49AC-911F-FBEE4E81359E}" srcOrd="0" destOrd="0" presId="urn:microsoft.com/office/officeart/2008/layout/VerticalAccentList"/>
    <dgm:cxn modelId="{811CB19A-5540-4F8F-AECD-815AB199237E}" type="presOf" srcId="{475235AF-7518-4B41-A4F6-FDFA552CE8EF}" destId="{4631BA2C-1FC4-4819-951C-B9D61C8F0D4B}" srcOrd="0" destOrd="0" presId="urn:microsoft.com/office/officeart/2008/layout/VerticalAccentList"/>
    <dgm:cxn modelId="{A458AE40-0A93-4195-B714-3529A630FE1A}" type="presOf" srcId="{CB0506A8-29D3-412E-B3F4-273A7DAC25EB}" destId="{4580FEB9-5716-4615-81E2-9E4471E198C9}" srcOrd="0" destOrd="0" presId="urn:microsoft.com/office/officeart/2008/layout/VerticalAccentList"/>
    <dgm:cxn modelId="{280A1EE6-CF5D-4B37-905F-3D7E9CEEB500}" srcId="{475235AF-7518-4B41-A4F6-FDFA552CE8EF}" destId="{05521736-1F06-4E23-A0DF-3240B1879908}" srcOrd="0" destOrd="0" parTransId="{312375D3-FAA7-4EB4-AEFB-C309CFF69C5D}" sibTransId="{BF0DD1B4-2DC4-4C34-8D2F-E9C68FB42536}"/>
    <dgm:cxn modelId="{E3553F20-D9A7-4E07-9993-315296EF48D5}" srcId="{FD7291D2-C11B-49D8-9C57-EDD4B7604F16}" destId="{CB0506A8-29D3-412E-B3F4-273A7DAC25EB}" srcOrd="0" destOrd="0" parTransId="{BEBE0957-AFE7-41A7-B4F3-425D29B6A6E4}" sibTransId="{4F2D941D-11D3-4B9A-B115-06ACA877911C}"/>
    <dgm:cxn modelId="{5FCEEF43-9B29-4F89-8C12-10FA3A648DB8}" type="presOf" srcId="{24C2A4B9-7084-4B92-9C48-396350310F32}" destId="{80B4F960-18A7-4E3E-AE65-E803C506F039}" srcOrd="0" destOrd="0" presId="urn:microsoft.com/office/officeart/2008/layout/VerticalAccentList"/>
    <dgm:cxn modelId="{E7A2DEAD-41CE-45B5-A07E-54399BB7ADDF}" srcId="{24C2A4B9-7084-4B92-9C48-396350310F32}" destId="{475235AF-7518-4B41-A4F6-FDFA552CE8EF}" srcOrd="2" destOrd="0" parTransId="{CB655919-6456-476D-9FF5-8D67FA9EC24D}" sibTransId="{4BB4F538-709E-4D42-8147-62378ADACF53}"/>
    <dgm:cxn modelId="{DC7074B1-5665-4117-8450-3AB6B1A23DEA}" type="presOf" srcId="{2A3985A3-7540-4ED7-BCB8-243A706A81CE}" destId="{D32651BA-F7DE-43CB-B04E-3A2F9F15A744}" srcOrd="0" destOrd="0" presId="urn:microsoft.com/office/officeart/2008/layout/VerticalAccentList"/>
    <dgm:cxn modelId="{98B2D33E-1055-4F2E-94CD-30F31892B860}" srcId="{24C2A4B9-7084-4B92-9C48-396350310F32}" destId="{6F111785-D287-45C4-834D-E8A164F7B50D}" srcOrd="1" destOrd="0" parTransId="{88F18E7A-41BA-47A1-A081-CF7175AD3570}" sibTransId="{5A59706B-1288-40CE-AB4E-DFB36EFCC411}"/>
    <dgm:cxn modelId="{E9A9F725-AE06-4AC0-AEC9-B0F984C01AF7}" type="presParOf" srcId="{80B4F960-18A7-4E3E-AE65-E803C506F039}" destId="{4C9D7B1E-1E9A-45A0-8094-CD3E1718360F}" srcOrd="0" destOrd="0" presId="urn:microsoft.com/office/officeart/2008/layout/VerticalAccentList"/>
    <dgm:cxn modelId="{9574B89F-899F-427C-8C32-C85DF3C84BD6}" type="presParOf" srcId="{4C9D7B1E-1E9A-45A0-8094-CD3E1718360F}" destId="{BA5804BA-DBFB-428A-8020-90BD424B3F62}" srcOrd="0" destOrd="0" presId="urn:microsoft.com/office/officeart/2008/layout/VerticalAccentList"/>
    <dgm:cxn modelId="{F58F5A49-924D-4BF2-856D-E6EE9E78F606}" type="presParOf" srcId="{80B4F960-18A7-4E3E-AE65-E803C506F039}" destId="{8EA24B7E-BEE6-45C0-8147-02CFE7CFEF01}" srcOrd="1" destOrd="0" presId="urn:microsoft.com/office/officeart/2008/layout/VerticalAccentList"/>
    <dgm:cxn modelId="{C664B247-6107-49BC-BC30-4EC5FFF47475}" type="presParOf" srcId="{8EA24B7E-BEE6-45C0-8147-02CFE7CFEF01}" destId="{60C74DD7-E7BC-4E74-B593-908FE620F777}" srcOrd="0" destOrd="0" presId="urn:microsoft.com/office/officeart/2008/layout/VerticalAccentList"/>
    <dgm:cxn modelId="{E89EFED0-2EAE-484A-8C08-34BD5D6DD4C1}" type="presParOf" srcId="{8EA24B7E-BEE6-45C0-8147-02CFE7CFEF01}" destId="{CA14FC12-DFBD-454F-8FDC-88F6352CBB2E}" srcOrd="1" destOrd="0" presId="urn:microsoft.com/office/officeart/2008/layout/VerticalAccentList"/>
    <dgm:cxn modelId="{DFFEA274-927B-4010-B450-5F39C6F9E883}" type="presParOf" srcId="{8EA24B7E-BEE6-45C0-8147-02CFE7CFEF01}" destId="{5E443D57-DD01-453A-B553-D7EF9924330C}" srcOrd="2" destOrd="0" presId="urn:microsoft.com/office/officeart/2008/layout/VerticalAccentList"/>
    <dgm:cxn modelId="{8D09717E-1B1F-416B-9945-3F5151FA59EF}" type="presParOf" srcId="{8EA24B7E-BEE6-45C0-8147-02CFE7CFEF01}" destId="{88D72504-E8D7-4715-AC38-D7A333A5732B}" srcOrd="3" destOrd="0" presId="urn:microsoft.com/office/officeart/2008/layout/VerticalAccentList"/>
    <dgm:cxn modelId="{5DE100C5-0019-49F0-A0B6-0D09FC70A60E}" type="presParOf" srcId="{8EA24B7E-BEE6-45C0-8147-02CFE7CFEF01}" destId="{4D095ED8-3FBB-496B-BD10-710B70082BF6}" srcOrd="4" destOrd="0" presId="urn:microsoft.com/office/officeart/2008/layout/VerticalAccentList"/>
    <dgm:cxn modelId="{28F4BCB5-BF1E-4B9D-8A74-5EB9E88BD595}" type="presParOf" srcId="{8EA24B7E-BEE6-45C0-8147-02CFE7CFEF01}" destId="{679C645E-7152-4863-949B-4D52345C80B8}" srcOrd="5" destOrd="0" presId="urn:microsoft.com/office/officeart/2008/layout/VerticalAccentList"/>
    <dgm:cxn modelId="{834EBC35-0F58-46F3-9017-BC493860BF2E}" type="presParOf" srcId="{8EA24B7E-BEE6-45C0-8147-02CFE7CFEF01}" destId="{3BCD3484-9170-4DC1-B537-8AFC4541A2DD}" srcOrd="6" destOrd="0" presId="urn:microsoft.com/office/officeart/2008/layout/VerticalAccentList"/>
    <dgm:cxn modelId="{6EF40890-A24C-467F-9CFA-311B8C404AB6}" type="presParOf" srcId="{8EA24B7E-BEE6-45C0-8147-02CFE7CFEF01}" destId="{4580FEB9-5716-4615-81E2-9E4471E198C9}" srcOrd="7" destOrd="0" presId="urn:microsoft.com/office/officeart/2008/layout/VerticalAccentList"/>
    <dgm:cxn modelId="{22474A97-D8FE-41C9-9777-674CDB5FB28B}" type="presParOf" srcId="{80B4F960-18A7-4E3E-AE65-E803C506F039}" destId="{CD300BA9-4826-48FF-8C48-D8E5B611144D}" srcOrd="2" destOrd="0" presId="urn:microsoft.com/office/officeart/2008/layout/VerticalAccentList"/>
    <dgm:cxn modelId="{69215CAA-8FF4-4391-9EFE-B569F0EAB754}" type="presParOf" srcId="{80B4F960-18A7-4E3E-AE65-E803C506F039}" destId="{8EC86F16-F7A0-44FB-9E3B-8F38F7F7454F}" srcOrd="3" destOrd="0" presId="urn:microsoft.com/office/officeart/2008/layout/VerticalAccentList"/>
    <dgm:cxn modelId="{A2CEEFC0-0C74-4355-B6F4-677C51EDE8AB}" type="presParOf" srcId="{8EC86F16-F7A0-44FB-9E3B-8F38F7F7454F}" destId="{AA1ED017-7481-4E97-8C5F-5CAB298E922D}" srcOrd="0" destOrd="0" presId="urn:microsoft.com/office/officeart/2008/layout/VerticalAccentList"/>
    <dgm:cxn modelId="{E6070FE3-2C17-43BB-A234-BB3E9D85A7EC}" type="presParOf" srcId="{80B4F960-18A7-4E3E-AE65-E803C506F039}" destId="{BC2A10C9-B4A8-4275-A9DF-BD59D40B3050}" srcOrd="4" destOrd="0" presId="urn:microsoft.com/office/officeart/2008/layout/VerticalAccentList"/>
    <dgm:cxn modelId="{BF30C445-B53A-4435-9BA8-937BC14BDF0E}" type="presParOf" srcId="{BC2A10C9-B4A8-4275-A9DF-BD59D40B3050}" destId="{D1ACC345-AF44-43CB-9F40-D9F19CB23E4F}" srcOrd="0" destOrd="0" presId="urn:microsoft.com/office/officeart/2008/layout/VerticalAccentList"/>
    <dgm:cxn modelId="{F3BC52BD-4CDD-4E25-BA49-86AA11274C51}" type="presParOf" srcId="{BC2A10C9-B4A8-4275-A9DF-BD59D40B3050}" destId="{3EDB0E82-BBFF-462D-B5BE-CF37C5C14BFB}" srcOrd="1" destOrd="0" presId="urn:microsoft.com/office/officeart/2008/layout/VerticalAccentList"/>
    <dgm:cxn modelId="{4551707A-4A34-416F-9E7D-B1DA66CEDF5D}" type="presParOf" srcId="{BC2A10C9-B4A8-4275-A9DF-BD59D40B3050}" destId="{BF26AE1B-089C-43C9-AA57-DA0DC6973C28}" srcOrd="2" destOrd="0" presId="urn:microsoft.com/office/officeart/2008/layout/VerticalAccentList"/>
    <dgm:cxn modelId="{C01A20EB-CC4C-43EE-ADAB-B6FB72B8CED4}" type="presParOf" srcId="{BC2A10C9-B4A8-4275-A9DF-BD59D40B3050}" destId="{5F6B87F8-3D60-46F0-914A-6708ED47B5D8}" srcOrd="3" destOrd="0" presId="urn:microsoft.com/office/officeart/2008/layout/VerticalAccentList"/>
    <dgm:cxn modelId="{C4CC6676-7FA7-427D-9D7F-5D11FAA88486}" type="presParOf" srcId="{BC2A10C9-B4A8-4275-A9DF-BD59D40B3050}" destId="{32B4FFD8-B91C-4395-A0F0-9FF2A9992DF0}" srcOrd="4" destOrd="0" presId="urn:microsoft.com/office/officeart/2008/layout/VerticalAccentList"/>
    <dgm:cxn modelId="{E38628DE-F787-4678-823D-5D81E92603B3}" type="presParOf" srcId="{BC2A10C9-B4A8-4275-A9DF-BD59D40B3050}" destId="{75997DB6-6790-40BD-B2AD-AB0419C01F62}" srcOrd="5" destOrd="0" presId="urn:microsoft.com/office/officeart/2008/layout/VerticalAccentList"/>
    <dgm:cxn modelId="{CCB6E64C-AB56-4CF3-BFED-049A2A4F6D60}" type="presParOf" srcId="{BC2A10C9-B4A8-4275-A9DF-BD59D40B3050}" destId="{A7001FA1-0028-47F0-A69F-5E35DD94E60F}" srcOrd="6" destOrd="0" presId="urn:microsoft.com/office/officeart/2008/layout/VerticalAccentList"/>
    <dgm:cxn modelId="{5635B9C8-A8AD-43F0-9DA5-F507AACC1211}" type="presParOf" srcId="{BC2A10C9-B4A8-4275-A9DF-BD59D40B3050}" destId="{D32651BA-F7DE-43CB-B04E-3A2F9F15A744}" srcOrd="7" destOrd="0" presId="urn:microsoft.com/office/officeart/2008/layout/VerticalAccentList"/>
    <dgm:cxn modelId="{8900936A-47A5-4D0E-9AFD-0C52DC4F8760}" type="presParOf" srcId="{80B4F960-18A7-4E3E-AE65-E803C506F039}" destId="{6D66C374-73BE-4324-91A3-91CAC3A296CE}" srcOrd="5" destOrd="0" presId="urn:microsoft.com/office/officeart/2008/layout/VerticalAccentList"/>
    <dgm:cxn modelId="{3BD6E19B-D3E6-4B9B-985D-0A39AFC0CA3B}" type="presParOf" srcId="{80B4F960-18A7-4E3E-AE65-E803C506F039}" destId="{45AF1A95-CD4B-48E0-9441-BE6D8A82C5FF}" srcOrd="6" destOrd="0" presId="urn:microsoft.com/office/officeart/2008/layout/VerticalAccentList"/>
    <dgm:cxn modelId="{4A54DE94-4E04-49B9-8EE8-13CEA170C632}" type="presParOf" srcId="{45AF1A95-CD4B-48E0-9441-BE6D8A82C5FF}" destId="{4631BA2C-1FC4-4819-951C-B9D61C8F0D4B}" srcOrd="0" destOrd="0" presId="urn:microsoft.com/office/officeart/2008/layout/VerticalAccentList"/>
    <dgm:cxn modelId="{43E5D196-A411-47DA-A8EB-1EBC42F8BE2F}" type="presParOf" srcId="{80B4F960-18A7-4E3E-AE65-E803C506F039}" destId="{AF9C70F8-B27A-4F5D-A98C-03D4A5F38D74}" srcOrd="7" destOrd="0" presId="urn:microsoft.com/office/officeart/2008/layout/VerticalAccentList"/>
    <dgm:cxn modelId="{6DCDE012-12CD-453A-82D1-1758368ADBFE}" type="presParOf" srcId="{AF9C70F8-B27A-4F5D-A98C-03D4A5F38D74}" destId="{CFE4D76B-FC11-4849-9418-D90539754CB0}" srcOrd="0" destOrd="0" presId="urn:microsoft.com/office/officeart/2008/layout/VerticalAccentList"/>
    <dgm:cxn modelId="{2059B38A-2AFA-4C1B-83BB-FC5D9042E2E7}" type="presParOf" srcId="{AF9C70F8-B27A-4F5D-A98C-03D4A5F38D74}" destId="{25F8B375-7DBE-475D-B8D0-F82D77D76E0C}" srcOrd="1" destOrd="0" presId="urn:microsoft.com/office/officeart/2008/layout/VerticalAccentList"/>
    <dgm:cxn modelId="{12797AE2-A19E-424B-8F38-A34E2182BD4B}" type="presParOf" srcId="{AF9C70F8-B27A-4F5D-A98C-03D4A5F38D74}" destId="{A0A82CA2-11D3-4B14-8C6A-A95A8E7D2A28}" srcOrd="2" destOrd="0" presId="urn:microsoft.com/office/officeart/2008/layout/VerticalAccentList"/>
    <dgm:cxn modelId="{225C976A-DEA3-4655-AE22-6606781EF4F2}" type="presParOf" srcId="{AF9C70F8-B27A-4F5D-A98C-03D4A5F38D74}" destId="{8AE0E6AC-4182-4DCE-810B-3F3957C4C92A}" srcOrd="3" destOrd="0" presId="urn:microsoft.com/office/officeart/2008/layout/VerticalAccentList"/>
    <dgm:cxn modelId="{C3454D2F-B2F3-47BB-B589-507186FE135D}" type="presParOf" srcId="{AF9C70F8-B27A-4F5D-A98C-03D4A5F38D74}" destId="{F437CA09-975F-41B7-B7D8-8908E4230CDF}" srcOrd="4" destOrd="0" presId="urn:microsoft.com/office/officeart/2008/layout/VerticalAccentList"/>
    <dgm:cxn modelId="{E6C386AD-9378-44F5-9723-CA56237B734E}" type="presParOf" srcId="{AF9C70F8-B27A-4F5D-A98C-03D4A5F38D74}" destId="{8E5D1C7C-E3D4-4FE4-AAAF-B3AFBEA07FB2}" srcOrd="5" destOrd="0" presId="urn:microsoft.com/office/officeart/2008/layout/VerticalAccentList"/>
    <dgm:cxn modelId="{DD37D491-E7B3-405F-BD3D-A211670BACE7}" type="presParOf" srcId="{AF9C70F8-B27A-4F5D-A98C-03D4A5F38D74}" destId="{2D161715-A9AC-4B7F-A7A1-08A2C5A0A948}" srcOrd="6" destOrd="0" presId="urn:microsoft.com/office/officeart/2008/layout/VerticalAccentList"/>
    <dgm:cxn modelId="{8AF1C22E-C246-4940-8BF5-1F01D0E1665C}" type="presParOf" srcId="{AF9C70F8-B27A-4F5D-A98C-03D4A5F38D74}" destId="{28CDD485-55A8-49AC-911F-FBEE4E81359E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804BA-DBFB-428A-8020-90BD424B3F62}">
      <dsp:nvSpPr>
        <dsp:cNvPr id="0" name=""/>
        <dsp:cNvSpPr/>
      </dsp:nvSpPr>
      <dsp:spPr>
        <a:xfrm>
          <a:off x="1107293" y="2330"/>
          <a:ext cx="4772305" cy="4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/>
        </a:p>
      </dsp:txBody>
      <dsp:txXfrm>
        <a:off x="1107293" y="2330"/>
        <a:ext cx="4772305" cy="433845"/>
      </dsp:txXfrm>
    </dsp:sp>
    <dsp:sp modelId="{60C74DD7-E7BC-4E74-B593-908FE620F777}">
      <dsp:nvSpPr>
        <dsp:cNvPr id="0" name=""/>
        <dsp:cNvSpPr/>
      </dsp:nvSpPr>
      <dsp:spPr>
        <a:xfrm>
          <a:off x="1628895" y="436176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4FC12-DFBD-454F-8FDC-88F6352CBB2E}">
      <dsp:nvSpPr>
        <dsp:cNvPr id="0" name=""/>
        <dsp:cNvSpPr/>
      </dsp:nvSpPr>
      <dsp:spPr>
        <a:xfrm>
          <a:off x="2299668" y="436176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43D57-DD01-453A-B553-D7EF9924330C}">
      <dsp:nvSpPr>
        <dsp:cNvPr id="0" name=""/>
        <dsp:cNvSpPr/>
      </dsp:nvSpPr>
      <dsp:spPr>
        <a:xfrm>
          <a:off x="2970973" y="436176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72504-E8D7-4715-AC38-D7A333A5732B}">
      <dsp:nvSpPr>
        <dsp:cNvPr id="0" name=""/>
        <dsp:cNvSpPr/>
      </dsp:nvSpPr>
      <dsp:spPr>
        <a:xfrm>
          <a:off x="3641747" y="436176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95ED8-3FBB-496B-BD10-710B70082BF6}">
      <dsp:nvSpPr>
        <dsp:cNvPr id="0" name=""/>
        <dsp:cNvSpPr/>
      </dsp:nvSpPr>
      <dsp:spPr>
        <a:xfrm>
          <a:off x="4313051" y="436176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C645E-7152-4863-949B-4D52345C80B8}">
      <dsp:nvSpPr>
        <dsp:cNvPr id="0" name=""/>
        <dsp:cNvSpPr/>
      </dsp:nvSpPr>
      <dsp:spPr>
        <a:xfrm>
          <a:off x="4983825" y="436176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CD3484-9170-4DC1-B537-8AFC4541A2DD}">
      <dsp:nvSpPr>
        <dsp:cNvPr id="0" name=""/>
        <dsp:cNvSpPr/>
      </dsp:nvSpPr>
      <dsp:spPr>
        <a:xfrm>
          <a:off x="5655129" y="436176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0FEB9-5716-4615-81E2-9E4471E198C9}">
      <dsp:nvSpPr>
        <dsp:cNvPr id="0" name=""/>
        <dsp:cNvSpPr/>
      </dsp:nvSpPr>
      <dsp:spPr>
        <a:xfrm>
          <a:off x="1107293" y="524552"/>
          <a:ext cx="5877548" cy="7070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освещение путей эвакуации</a:t>
          </a:r>
          <a:endParaRPr lang="ru-RU" sz="2400" b="1" kern="1200" dirty="0"/>
        </a:p>
      </dsp:txBody>
      <dsp:txXfrm>
        <a:off x="1107293" y="524552"/>
        <a:ext cx="5877548" cy="707008"/>
      </dsp:txXfrm>
    </dsp:sp>
    <dsp:sp modelId="{AA1ED017-7481-4E97-8C5F-5CAB298E922D}">
      <dsp:nvSpPr>
        <dsp:cNvPr id="0" name=""/>
        <dsp:cNvSpPr/>
      </dsp:nvSpPr>
      <dsp:spPr>
        <a:xfrm>
          <a:off x="1107293" y="1373196"/>
          <a:ext cx="4772305" cy="4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/>
        </a:p>
      </dsp:txBody>
      <dsp:txXfrm>
        <a:off x="1107293" y="1373196"/>
        <a:ext cx="4772305" cy="433845"/>
      </dsp:txXfrm>
    </dsp:sp>
    <dsp:sp modelId="{D1ACC345-AF44-43CB-9F40-D9F19CB23E4F}">
      <dsp:nvSpPr>
        <dsp:cNvPr id="0" name=""/>
        <dsp:cNvSpPr/>
      </dsp:nvSpPr>
      <dsp:spPr>
        <a:xfrm>
          <a:off x="1621619" y="1807042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B0E82-BBFF-462D-B5BE-CF37C5C14BFB}">
      <dsp:nvSpPr>
        <dsp:cNvPr id="0" name=""/>
        <dsp:cNvSpPr/>
      </dsp:nvSpPr>
      <dsp:spPr>
        <a:xfrm>
          <a:off x="2292393" y="1807042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6AE1B-089C-43C9-AA57-DA0DC6973C28}">
      <dsp:nvSpPr>
        <dsp:cNvPr id="0" name=""/>
        <dsp:cNvSpPr/>
      </dsp:nvSpPr>
      <dsp:spPr>
        <a:xfrm>
          <a:off x="2963697" y="1807042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B87F8-3D60-46F0-914A-6708ED47B5D8}">
      <dsp:nvSpPr>
        <dsp:cNvPr id="0" name=""/>
        <dsp:cNvSpPr/>
      </dsp:nvSpPr>
      <dsp:spPr>
        <a:xfrm>
          <a:off x="3634471" y="1807042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4FFD8-B91C-4395-A0F0-9FF2A9992DF0}">
      <dsp:nvSpPr>
        <dsp:cNvPr id="0" name=""/>
        <dsp:cNvSpPr/>
      </dsp:nvSpPr>
      <dsp:spPr>
        <a:xfrm>
          <a:off x="4305775" y="1807042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7DB6-6790-40BD-B2AD-AB0419C01F62}">
      <dsp:nvSpPr>
        <dsp:cNvPr id="0" name=""/>
        <dsp:cNvSpPr/>
      </dsp:nvSpPr>
      <dsp:spPr>
        <a:xfrm>
          <a:off x="4976549" y="1807042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01FA1-0028-47F0-A69F-5E35DD94E60F}">
      <dsp:nvSpPr>
        <dsp:cNvPr id="0" name=""/>
        <dsp:cNvSpPr/>
      </dsp:nvSpPr>
      <dsp:spPr>
        <a:xfrm>
          <a:off x="5647853" y="1807042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651BA-F7DE-43CB-B04E-3A2F9F15A744}">
      <dsp:nvSpPr>
        <dsp:cNvPr id="0" name=""/>
        <dsp:cNvSpPr/>
      </dsp:nvSpPr>
      <dsp:spPr>
        <a:xfrm>
          <a:off x="1107293" y="1895418"/>
          <a:ext cx="5862996" cy="7070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освещение зон </a:t>
          </a:r>
          <a:br>
            <a:rPr lang="ru-RU" sz="2400" b="1" kern="1200" dirty="0" smtClean="0"/>
          </a:br>
          <a:r>
            <a:rPr lang="ru-RU" sz="2400" b="1" kern="1200" dirty="0" smtClean="0"/>
            <a:t>повышенной опасности </a:t>
          </a:r>
          <a:endParaRPr lang="ru-RU" sz="2400" b="1" kern="1200" dirty="0"/>
        </a:p>
      </dsp:txBody>
      <dsp:txXfrm>
        <a:off x="1107293" y="1895418"/>
        <a:ext cx="5862996" cy="707008"/>
      </dsp:txXfrm>
    </dsp:sp>
    <dsp:sp modelId="{4631BA2C-1FC4-4819-951C-B9D61C8F0D4B}">
      <dsp:nvSpPr>
        <dsp:cNvPr id="0" name=""/>
        <dsp:cNvSpPr/>
      </dsp:nvSpPr>
      <dsp:spPr>
        <a:xfrm>
          <a:off x="1107293" y="2744063"/>
          <a:ext cx="4772305" cy="43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/>
        </a:p>
      </dsp:txBody>
      <dsp:txXfrm>
        <a:off x="1107293" y="2744063"/>
        <a:ext cx="4772305" cy="433845"/>
      </dsp:txXfrm>
    </dsp:sp>
    <dsp:sp modelId="{CFE4D76B-FC11-4849-9418-D90539754CB0}">
      <dsp:nvSpPr>
        <dsp:cNvPr id="0" name=""/>
        <dsp:cNvSpPr/>
      </dsp:nvSpPr>
      <dsp:spPr>
        <a:xfrm>
          <a:off x="1621619" y="3177909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8B375-7DBE-475D-B8D0-F82D77D76E0C}">
      <dsp:nvSpPr>
        <dsp:cNvPr id="0" name=""/>
        <dsp:cNvSpPr/>
      </dsp:nvSpPr>
      <dsp:spPr>
        <a:xfrm>
          <a:off x="2292393" y="3177909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82CA2-11D3-4B14-8C6A-A95A8E7D2A28}">
      <dsp:nvSpPr>
        <dsp:cNvPr id="0" name=""/>
        <dsp:cNvSpPr/>
      </dsp:nvSpPr>
      <dsp:spPr>
        <a:xfrm>
          <a:off x="2963697" y="3177909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0E6AC-4182-4DCE-810B-3F3957C4C92A}">
      <dsp:nvSpPr>
        <dsp:cNvPr id="0" name=""/>
        <dsp:cNvSpPr/>
      </dsp:nvSpPr>
      <dsp:spPr>
        <a:xfrm>
          <a:off x="3634471" y="3177909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7CA09-975F-41B7-B7D8-8908E4230CDF}">
      <dsp:nvSpPr>
        <dsp:cNvPr id="0" name=""/>
        <dsp:cNvSpPr/>
      </dsp:nvSpPr>
      <dsp:spPr>
        <a:xfrm>
          <a:off x="4305775" y="3177909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D1C7C-E3D4-4FE4-AAAF-B3AFBEA07FB2}">
      <dsp:nvSpPr>
        <dsp:cNvPr id="0" name=""/>
        <dsp:cNvSpPr/>
      </dsp:nvSpPr>
      <dsp:spPr>
        <a:xfrm>
          <a:off x="4976549" y="3177909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61715-A9AC-4B7F-A7A1-08A2C5A0A948}">
      <dsp:nvSpPr>
        <dsp:cNvPr id="0" name=""/>
        <dsp:cNvSpPr/>
      </dsp:nvSpPr>
      <dsp:spPr>
        <a:xfrm>
          <a:off x="5647853" y="3177909"/>
          <a:ext cx="1116719" cy="88376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DD485-55A8-49AC-911F-FBEE4E81359E}">
      <dsp:nvSpPr>
        <dsp:cNvPr id="0" name=""/>
        <dsp:cNvSpPr/>
      </dsp:nvSpPr>
      <dsp:spPr>
        <a:xfrm>
          <a:off x="1107293" y="3266285"/>
          <a:ext cx="5862996" cy="7070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/>
            <a:t>антипаническое</a:t>
          </a:r>
          <a:r>
            <a:rPr lang="ru-RU" sz="2400" b="1" kern="1200" dirty="0" smtClean="0"/>
            <a:t> освещение</a:t>
          </a:r>
          <a:endParaRPr lang="ru-RU" sz="2400" b="1" kern="1200" dirty="0"/>
        </a:p>
      </dsp:txBody>
      <dsp:txXfrm>
        <a:off x="1107293" y="3266285"/>
        <a:ext cx="5862996" cy="707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24DDD-7EB8-4586-AC12-D7958D43A554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32513-DDF5-4F8D-901F-4DFF4D233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172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DA906-FD08-4E2D-AEF3-89EB00747AF1}" type="datetime1">
              <a:rPr lang="ru-RU" smtClean="0"/>
              <a:t>29.04.2019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19C43-FCB0-46DC-A8E6-535AC12BD7C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3F5D-0677-41C6-BCFB-3AE1A4131CAB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D898-20FE-46CF-A132-4DEF38E6D3BB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678D-5792-437C-97B5-2028B0610B22}" type="datetime1">
              <a:rPr lang="ru-RU" smtClean="0"/>
              <a:t>29.04.2019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33D9D-2374-4DB5-85B0-107B174C373D}" type="datetime1">
              <a:rPr lang="ru-RU" smtClean="0"/>
              <a:t>29.04.2019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DF3-7D8D-4322-81AF-53BEC4E9D65F}" type="datetime1">
              <a:rPr lang="ru-RU" smtClean="0"/>
              <a:t>29.04.2019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9764-4D35-48B0-A6D4-21619003B1DA}" type="datetime1">
              <a:rPr lang="ru-RU" smtClean="0"/>
              <a:t>29.04.2019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36F2-F1EB-4593-9703-1DD5B965F391}" type="datetime1">
              <a:rPr lang="ru-RU" smtClean="0"/>
              <a:t>29.04.2019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5ABB6-EBAC-4587-A764-33AF15904241}" type="datetime1">
              <a:rPr lang="ru-RU" smtClean="0"/>
              <a:t>29.04.2019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FE67EF-C05B-438F-9C01-A37516C0F674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40CD466-2814-4602-819B-10AF6A2B2BB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docs.cntd.ru/document/842501075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cntd.ru/document/1200013517" TargetMode="External"/><Relationship Id="rId2" Type="http://schemas.openxmlformats.org/officeDocument/2006/relationships/hyperlink" Target="http://docs.cntd.ru/document/120009778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cs.cntd.ru/document/1200000834" TargetMode="External"/><Relationship Id="rId4" Type="http://schemas.openxmlformats.org/officeDocument/2006/relationships/hyperlink" Target="http://docs.cntd.ru/document/1200013519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344" y="942651"/>
            <a:ext cx="6422024" cy="42813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799"/>
            <a:ext cx="7772400" cy="3248001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Освещение строительных </a:t>
            </a:r>
            <a:r>
              <a:rPr lang="ru-RU" sz="5400" b="1" dirty="0">
                <a:solidFill>
                  <a:srgbClr val="FFFF00"/>
                </a:solidFill>
              </a:rPr>
              <a:t>площадок</a:t>
            </a:r>
            <a:br>
              <a:rPr lang="ru-RU" sz="5400" b="1" dirty="0">
                <a:solidFill>
                  <a:srgbClr val="FFFF00"/>
                </a:solidFill>
              </a:rPr>
            </a:br>
            <a:r>
              <a:rPr lang="ru-RU" sz="5400" b="1" dirty="0" smtClean="0">
                <a:solidFill>
                  <a:srgbClr val="FFFF00"/>
                </a:solidFill>
              </a:rPr>
              <a:t>и зданий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2025" y="5223999"/>
            <a:ext cx="6400800" cy="1219200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профессор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Невзорова</a:t>
            </a:r>
            <a:r>
              <a:rPr lang="ru-RU" sz="2000" dirty="0" smtClean="0">
                <a:solidFill>
                  <a:schemeClr val="tx1"/>
                </a:solidFill>
              </a:rPr>
              <a:t> А.Б.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43608" y="188640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</a:rPr>
              <a:t>Белорусский государственный университет транспорта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Кафедра «Электротехника»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935596" y="6065912"/>
            <a:ext cx="7272808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tx1"/>
                </a:solidFill>
              </a:rPr>
              <a:t>Гомель, 2019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Рабочее </a:t>
            </a:r>
            <a:r>
              <a:rPr lang="ru-RU" b="1" dirty="0" smtClean="0">
                <a:solidFill>
                  <a:schemeClr val="tx1"/>
                </a:solidFill>
              </a:rPr>
              <a:t>освещение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600199"/>
            <a:ext cx="5622926" cy="5121275"/>
          </a:xfrm>
        </p:spPr>
        <p:txBody>
          <a:bodyPr>
            <a:normAutofit fontScale="85000" lnSpcReduction="20000"/>
          </a:bodyPr>
          <a:lstStyle/>
          <a:p>
            <a:pPr fontAlgn="base">
              <a:spcBef>
                <a:spcPts val="1200"/>
              </a:spcBef>
            </a:pPr>
            <a:r>
              <a:rPr lang="ru-RU" dirty="0" smtClean="0">
                <a:solidFill>
                  <a:schemeClr val="tx1"/>
                </a:solidFill>
              </a:rPr>
              <a:t>Рабочее </a:t>
            </a:r>
            <a:r>
              <a:rPr lang="ru-RU" dirty="0">
                <a:solidFill>
                  <a:schemeClr val="tx1"/>
                </a:solidFill>
              </a:rPr>
              <a:t>освещение должно быть предусмотрено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для </a:t>
            </a:r>
            <a:r>
              <a:rPr lang="ru-RU" dirty="0">
                <a:solidFill>
                  <a:schemeClr val="tx1"/>
                </a:solidFill>
              </a:rPr>
              <a:t>всех строительных площадок и участков, где работы выполняют в ночное время и сумеречное время суток</a:t>
            </a:r>
            <a:r>
              <a:rPr lang="ru-RU" dirty="0" smtClean="0">
                <a:solidFill>
                  <a:schemeClr val="tx1"/>
                </a:solidFill>
              </a:rPr>
              <a:t>, 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осуществляется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установками общего освещения </a:t>
            </a:r>
            <a:r>
              <a:rPr lang="ru-RU" dirty="0">
                <a:solidFill>
                  <a:schemeClr val="tx1"/>
                </a:solidFill>
              </a:rPr>
              <a:t>(равномерного или локализованного)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b="1" dirty="0">
                <a:solidFill>
                  <a:schemeClr val="tx1"/>
                </a:solidFill>
              </a:rPr>
              <a:t>комбинированного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к общему добавляется местное).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Общее равномерное освещение следует применять, если нормируемое значение освещенности не превышает 10 </a:t>
            </a:r>
            <a:r>
              <a:rPr lang="ru-RU" b="1" dirty="0" err="1">
                <a:solidFill>
                  <a:schemeClr val="tx1"/>
                </a:solidFill>
              </a:rPr>
              <a:t>лк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 остальных случаях и в дополнении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 </a:t>
            </a:r>
            <a:r>
              <a:rPr lang="ru-RU" dirty="0">
                <a:solidFill>
                  <a:schemeClr val="tx1"/>
                </a:solidFill>
              </a:rPr>
              <a:t>общему равномерному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должно </a:t>
            </a:r>
            <a:r>
              <a:rPr lang="ru-RU" dirty="0">
                <a:solidFill>
                  <a:schemeClr val="tx1"/>
                </a:solidFill>
              </a:rPr>
              <a:t>предусматриваться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общее </a:t>
            </a:r>
            <a:r>
              <a:rPr lang="ru-RU" dirty="0">
                <a:solidFill>
                  <a:schemeClr val="tx1"/>
                </a:solidFill>
              </a:rPr>
              <a:t>локализованное освещение или местное освещение.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9" y="1528302"/>
            <a:ext cx="3537595" cy="530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 Местное освещение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обеспечивается </a:t>
            </a:r>
            <a:r>
              <a:rPr lang="ru-RU" dirty="0">
                <a:solidFill>
                  <a:schemeClr val="tx1"/>
                </a:solidFill>
              </a:rPr>
              <a:t>лампами накаливания и прожекторами, находящимися на расстоянии </a:t>
            </a:r>
            <a:r>
              <a:rPr lang="ru-RU" b="1" dirty="0">
                <a:solidFill>
                  <a:schemeClr val="tx1"/>
                </a:solidFill>
              </a:rPr>
              <a:t>не более 15 метров от места ведения работ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Приборы </a:t>
            </a:r>
            <a:r>
              <a:rPr lang="ru-RU" dirty="0">
                <a:solidFill>
                  <a:schemeClr val="tx1"/>
                </a:solidFill>
              </a:rPr>
              <a:t>прямого, отражающего и распределяемого по территории </a:t>
            </a:r>
            <a:r>
              <a:rPr lang="ru-RU" dirty="0" smtClean="0">
                <a:solidFill>
                  <a:schemeClr val="tx1"/>
                </a:solidFill>
              </a:rPr>
              <a:t>света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создают такие условия, при которых проект возможно реализовывать в круглосуточном режиме, днем и ночью.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2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 Аварийное </a:t>
            </a:r>
            <a:r>
              <a:rPr lang="ru-RU" b="1" dirty="0" smtClean="0">
                <a:solidFill>
                  <a:schemeClr val="tx1"/>
                </a:solidFill>
              </a:rPr>
              <a:t>освещение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Освещение</a:t>
            </a:r>
            <a:r>
              <a:rPr lang="ru-RU" dirty="0">
                <a:solidFill>
                  <a:schemeClr val="tx1"/>
                </a:solidFill>
              </a:rPr>
              <a:t>, предусматриваемое в случае выхода из строя питания рабочего освещения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или </a:t>
            </a:r>
            <a:r>
              <a:rPr lang="ru-RU" dirty="0">
                <a:solidFill>
                  <a:schemeClr val="tx1"/>
                </a:solidFill>
              </a:rPr>
              <a:t>завершения потенциально опасного процесса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42" y="3426838"/>
            <a:ext cx="4525516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175"/>
            <a:ext cx="8229600" cy="1123528"/>
          </a:xfrm>
        </p:spPr>
        <p:txBody>
          <a:bodyPr/>
          <a:lstStyle/>
          <a:p>
            <a:r>
              <a:rPr lang="ru-RU" dirty="0"/>
              <a:t>Аварийное </a:t>
            </a:r>
            <a:r>
              <a:rPr lang="ru-RU" dirty="0" smtClean="0"/>
              <a:t>освещение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4665" y="1052736"/>
            <a:ext cx="822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предусматривается </a:t>
            </a:r>
            <a:r>
              <a:rPr lang="ru-RU" sz="2400" dirty="0"/>
              <a:t>на случай нарушения питания основного (рабочего) освещения. </a:t>
            </a:r>
            <a:endParaRPr lang="ru-RU" sz="2400" dirty="0" smtClean="0"/>
          </a:p>
          <a:p>
            <a:pPr algn="ctr"/>
            <a:endParaRPr lang="ru-RU" sz="2400" dirty="0" smtClean="0"/>
          </a:p>
          <a:p>
            <a:r>
              <a:rPr lang="ru-RU" sz="2400" dirty="0" smtClean="0"/>
              <a:t>	Аварийное </a:t>
            </a:r>
            <a:r>
              <a:rPr lang="ru-RU" sz="2400" dirty="0"/>
              <a:t>освещение </a:t>
            </a:r>
            <a:r>
              <a:rPr lang="ru-RU" sz="2400" b="1" dirty="0"/>
              <a:t>должно включаться </a:t>
            </a:r>
            <a:r>
              <a:rPr lang="ru-RU" sz="2400" dirty="0"/>
              <a:t>автоматически при пропадании питания основного (рабочего) освещения, а также по сигналам систем пожарной и аварийной сигнализации или вручную, если сигнализации нет или она не сработала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	Аварийное </a:t>
            </a:r>
            <a:r>
              <a:rPr lang="ru-RU" sz="2400" dirty="0"/>
              <a:t>освещение </a:t>
            </a:r>
            <a:r>
              <a:rPr lang="ru-RU" sz="2400" b="1" dirty="0"/>
              <a:t>подключается к источнику питания</a:t>
            </a:r>
            <a:r>
              <a:rPr lang="ru-RU" sz="2400" dirty="0"/>
              <a:t>, независимому от источника питания рабочего освещения.</a:t>
            </a:r>
          </a:p>
          <a:p>
            <a:endParaRPr lang="ru-RU" sz="2400" dirty="0"/>
          </a:p>
          <a:p>
            <a:r>
              <a:rPr lang="ru-RU" sz="2400" b="1" dirty="0">
                <a:solidFill>
                  <a:srgbClr val="FF0000"/>
                </a:solidFill>
              </a:rPr>
              <a:t>Эвакуационное освещение </a:t>
            </a:r>
            <a:r>
              <a:rPr lang="ru-RU" sz="2400" dirty="0"/>
              <a:t>подразделяется на освещение путей эвакуации, эвакуационное освещение зон повышенной опасности и эвакуационное </a:t>
            </a:r>
            <a:r>
              <a:rPr lang="ru-RU" sz="2400" b="1" dirty="0" err="1"/>
              <a:t>антипаническое</a:t>
            </a:r>
            <a:r>
              <a:rPr lang="ru-RU" sz="2400" dirty="0"/>
              <a:t> освещение (рисунок 7.1).</a:t>
            </a:r>
          </a:p>
        </p:txBody>
      </p:sp>
    </p:spTree>
    <p:extLst>
      <p:ext uri="{BB962C8B-B14F-4D97-AF65-F5344CB8AC3E}">
        <p14:creationId xmlns:p14="http://schemas.microsoft.com/office/powerpoint/2010/main" val="20533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511" y="214155"/>
            <a:ext cx="7852429" cy="6324757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359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175"/>
            <a:ext cx="8229600" cy="1123528"/>
          </a:xfrm>
        </p:spPr>
        <p:txBody>
          <a:bodyPr/>
          <a:lstStyle/>
          <a:p>
            <a:r>
              <a:rPr lang="ru-RU" dirty="0"/>
              <a:t>Аварийное </a:t>
            </a:r>
            <a:r>
              <a:rPr lang="ru-RU" dirty="0" smtClean="0"/>
              <a:t>освещение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4665" y="1052736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  <a:p>
            <a:r>
              <a:rPr lang="ru-RU" sz="2400" b="1" dirty="0">
                <a:solidFill>
                  <a:srgbClr val="FF0000"/>
                </a:solidFill>
              </a:rPr>
              <a:t>Эвакуационное освещение </a:t>
            </a:r>
            <a:r>
              <a:rPr lang="ru-RU" sz="2400" dirty="0"/>
              <a:t>подразделяется </a:t>
            </a:r>
            <a:r>
              <a:rPr lang="ru-RU" sz="2400" dirty="0" smtClean="0"/>
              <a:t>на</a:t>
            </a:r>
            <a:endParaRPr lang="ru-RU" sz="24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90183695"/>
              </p:ext>
            </p:extLst>
          </p:nvPr>
        </p:nvGraphicFramePr>
        <p:xfrm>
          <a:off x="594665" y="1883733"/>
          <a:ext cx="809213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078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Резервное</a:t>
            </a:r>
            <a:r>
              <a:rPr lang="ru-RU" dirty="0"/>
              <a:t> </a:t>
            </a:r>
            <a:r>
              <a:rPr lang="ru-RU" b="1" dirty="0"/>
              <a:t>освещение</a:t>
            </a:r>
            <a:r>
              <a:rPr lang="ru-RU" dirty="0"/>
              <a:t>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199"/>
            <a:ext cx="8856984" cy="5121275"/>
          </a:xfrm>
        </p:spPr>
        <p:txBody>
          <a:bodyPr>
            <a:normAutofit fontScale="92500" lnSpcReduction="20000"/>
          </a:bodyPr>
          <a:lstStyle/>
          <a:p>
            <a:pPr marL="0" indent="0" algn="ctr" fontAlgn="base">
              <a:spcBef>
                <a:spcPts val="1200"/>
              </a:spcBef>
              <a:buNone/>
            </a:pPr>
            <a:r>
              <a:rPr lang="ru-RU" sz="1900" dirty="0" smtClean="0">
                <a:solidFill>
                  <a:schemeClr val="tx1"/>
                </a:solidFill>
              </a:rPr>
              <a:t>следует </a:t>
            </a:r>
            <a:r>
              <a:rPr lang="ru-RU" sz="1900" dirty="0">
                <a:solidFill>
                  <a:schemeClr val="tx1"/>
                </a:solidFill>
              </a:rPr>
              <a:t>предусматривать, если по условиям технологического процесса или ситуации требуется нормальное продолжение работы </a:t>
            </a:r>
            <a:r>
              <a:rPr lang="ru-RU" sz="1900" dirty="0" smtClean="0">
                <a:solidFill>
                  <a:schemeClr val="tx1"/>
                </a:solidFill>
              </a:rPr>
              <a:t>при </a:t>
            </a:r>
            <a:r>
              <a:rPr lang="ru-RU" sz="1900" dirty="0">
                <a:solidFill>
                  <a:schemeClr val="tx1"/>
                </a:solidFill>
              </a:rPr>
              <a:t>нарушении питания рабочего освещения, а также если связанное с этим нарушение обслуживания оборудования и механизмов может вызвать</a:t>
            </a:r>
            <a:r>
              <a:rPr lang="ru-RU" sz="1900" dirty="0" smtClean="0">
                <a:solidFill>
                  <a:schemeClr val="tx1"/>
                </a:solidFill>
              </a:rPr>
              <a:t>:</a:t>
            </a:r>
          </a:p>
          <a:p>
            <a:pPr marL="0" indent="0" algn="r" fontAlgn="base">
              <a:spcBef>
                <a:spcPts val="1200"/>
              </a:spcBef>
              <a:buNone/>
            </a:pP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 - </a:t>
            </a:r>
            <a:r>
              <a:rPr lang="ru-RU" b="1" dirty="0">
                <a:solidFill>
                  <a:schemeClr val="tx1"/>
                </a:solidFill>
              </a:rPr>
              <a:t>гибель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травмирование</a:t>
            </a:r>
            <a:r>
              <a:rPr lang="ru-RU" dirty="0">
                <a:solidFill>
                  <a:schemeClr val="tx1"/>
                </a:solidFill>
              </a:rPr>
              <a:t> или отравление людей; 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 - </a:t>
            </a:r>
            <a:r>
              <a:rPr lang="ru-RU" b="1" dirty="0">
                <a:solidFill>
                  <a:schemeClr val="tx1"/>
                </a:solidFill>
              </a:rPr>
              <a:t>взрыв</a:t>
            </a:r>
            <a:r>
              <a:rPr lang="ru-RU" dirty="0">
                <a:solidFill>
                  <a:schemeClr val="tx1"/>
                </a:solidFill>
              </a:rPr>
              <a:t>, пожар, длительное нарушение </a:t>
            </a:r>
            <a:r>
              <a:rPr lang="ru-RU" dirty="0" smtClean="0">
                <a:solidFill>
                  <a:schemeClr val="tx1"/>
                </a:solidFill>
              </a:rPr>
              <a:t>технологического </a:t>
            </a:r>
            <a:r>
              <a:rPr lang="ru-RU" dirty="0">
                <a:solidFill>
                  <a:schemeClr val="tx1"/>
                </a:solidFill>
              </a:rPr>
              <a:t>процесса; 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 - </a:t>
            </a:r>
            <a:r>
              <a:rPr lang="ru-RU" b="1" dirty="0">
                <a:solidFill>
                  <a:schemeClr val="tx1"/>
                </a:solidFill>
              </a:rPr>
              <a:t>утечку</a:t>
            </a:r>
            <a:r>
              <a:rPr lang="ru-RU" dirty="0">
                <a:solidFill>
                  <a:schemeClr val="tx1"/>
                </a:solidFill>
              </a:rPr>
              <a:t> токсических и радиоактивных веществ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окружающую среду; 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 - </a:t>
            </a:r>
            <a:r>
              <a:rPr lang="ru-RU" b="1" dirty="0">
                <a:solidFill>
                  <a:schemeClr val="tx1"/>
                </a:solidFill>
              </a:rPr>
              <a:t>нарушение работы </a:t>
            </a:r>
            <a:r>
              <a:rPr lang="ru-RU" dirty="0">
                <a:solidFill>
                  <a:schemeClr val="tx1"/>
                </a:solidFill>
              </a:rPr>
              <a:t>таких объектов, как электрические станции, узлы радио- и телевизионных передач и связи, диспетчерские пункты, насосные установки водоснабжения, канализации и теплофикации, установки вентиляции и кондиционирования воздуха для производственных помещений, в которых недопустимо прекращение работ, и т.п.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16</a:t>
            </a:fld>
            <a:endParaRPr lang="ru-RU"/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1403648" y="2852936"/>
            <a:ext cx="576064" cy="3474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323528" y="3123773"/>
            <a:ext cx="576064" cy="3474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1835696" y="3755567"/>
            <a:ext cx="576064" cy="3474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457200" y="4224155"/>
            <a:ext cx="576064" cy="3474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7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Резервное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и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Эвакуационное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освещение</a:t>
            </a:r>
            <a:r>
              <a:rPr lang="ru-RU" sz="4000" b="1" dirty="0">
                <a:solidFill>
                  <a:srgbClr val="FF0000"/>
                </a:solidFill>
              </a:rPr>
              <a:t>: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199"/>
            <a:ext cx="8856984" cy="5121275"/>
          </a:xfrm>
        </p:spPr>
        <p:txBody>
          <a:bodyPr>
            <a:normAutofit/>
          </a:bodyPr>
          <a:lstStyle/>
          <a:p>
            <a:pPr marL="0" indent="0" algn="ctr" fontAlgn="base">
              <a:spcBef>
                <a:spcPts val="1200"/>
              </a:spcBef>
              <a:buNone/>
            </a:pPr>
            <a:r>
              <a:rPr lang="ru-RU" b="1" dirty="0">
                <a:solidFill>
                  <a:schemeClr val="tx1"/>
                </a:solidFill>
              </a:rPr>
              <a:t>Резервное</a:t>
            </a:r>
            <a:r>
              <a:rPr lang="ru-RU" dirty="0">
                <a:solidFill>
                  <a:schemeClr val="tx1"/>
                </a:solidFill>
              </a:rPr>
              <a:t> освещение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 algn="ctr" fontAlgn="base">
              <a:spcBef>
                <a:spcPts val="1200"/>
              </a:spcBef>
              <a:buNone/>
            </a:pPr>
            <a:r>
              <a:rPr lang="ru-RU" sz="2300" dirty="0" smtClean="0">
                <a:solidFill>
                  <a:schemeClr val="tx1"/>
                </a:solidFill>
              </a:rPr>
              <a:t>на </a:t>
            </a:r>
            <a:r>
              <a:rPr lang="ru-RU" sz="2300" dirty="0">
                <a:solidFill>
                  <a:schemeClr val="tx1"/>
                </a:solidFill>
              </a:rPr>
              <a:t>участках бетонирования железобетонных конструкций должно обеспечивать освещенность </a:t>
            </a:r>
            <a:r>
              <a:rPr lang="ru-RU" sz="2300" b="1" dirty="0">
                <a:solidFill>
                  <a:schemeClr val="tx1"/>
                </a:solidFill>
              </a:rPr>
              <a:t>10 </a:t>
            </a:r>
            <a:r>
              <a:rPr lang="ru-RU" sz="2300" b="1" dirty="0" err="1">
                <a:solidFill>
                  <a:schemeClr val="tx1"/>
                </a:solidFill>
              </a:rPr>
              <a:t>лк</a:t>
            </a:r>
            <a:r>
              <a:rPr lang="ru-RU" sz="2300" dirty="0" smtClean="0">
                <a:solidFill>
                  <a:schemeClr val="tx1"/>
                </a:solidFill>
              </a:rPr>
              <a:t>,</a:t>
            </a:r>
            <a:endParaRPr lang="en-US" sz="2300" dirty="0" smtClean="0">
              <a:solidFill>
                <a:schemeClr val="tx1"/>
              </a:solidFill>
            </a:endParaRPr>
          </a:p>
          <a:p>
            <a:pPr marL="0" indent="0" algn="ctr" fontAlgn="base">
              <a:spcBef>
                <a:spcPts val="1200"/>
              </a:spcBef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2300" dirty="0">
                <a:solidFill>
                  <a:schemeClr val="tx1"/>
                </a:solidFill>
              </a:rPr>
              <a:t>а на участках бетонирования массивов - </a:t>
            </a:r>
            <a:r>
              <a:rPr lang="ru-RU" sz="2300" b="1" dirty="0">
                <a:solidFill>
                  <a:schemeClr val="tx1"/>
                </a:solidFill>
              </a:rPr>
              <a:t>5 </a:t>
            </a:r>
            <a:r>
              <a:rPr lang="ru-RU" sz="2300" b="1" dirty="0" err="1">
                <a:solidFill>
                  <a:schemeClr val="tx1"/>
                </a:solidFill>
              </a:rPr>
              <a:t>лк</a:t>
            </a:r>
            <a:r>
              <a:rPr lang="ru-RU" sz="2300" b="1" dirty="0">
                <a:solidFill>
                  <a:schemeClr val="tx1"/>
                </a:solidFill>
              </a:rPr>
              <a:t> </a:t>
            </a:r>
            <a:r>
              <a:rPr lang="ru-RU" sz="2300" b="1" dirty="0" smtClean="0">
                <a:solidFill>
                  <a:schemeClr val="tx1"/>
                </a:solidFill>
              </a:rPr>
              <a:t/>
            </a:r>
            <a:br>
              <a:rPr lang="ru-RU" sz="2300" b="1" dirty="0" smtClean="0">
                <a:solidFill>
                  <a:schemeClr val="tx1"/>
                </a:solidFill>
              </a:rPr>
            </a:br>
            <a:r>
              <a:rPr lang="ru-RU" sz="2300" dirty="0" smtClean="0">
                <a:solidFill>
                  <a:schemeClr val="tx1"/>
                </a:solidFill>
              </a:rPr>
              <a:t>на </a:t>
            </a:r>
            <a:r>
              <a:rPr lang="ru-RU" sz="2300" dirty="0">
                <a:solidFill>
                  <a:schemeClr val="tx1"/>
                </a:solidFill>
              </a:rPr>
              <a:t>уровне укладываемой бетонной смеси</a:t>
            </a:r>
            <a:r>
              <a:rPr lang="ru-RU" sz="2300" dirty="0" smtClean="0">
                <a:solidFill>
                  <a:schemeClr val="tx1"/>
                </a:solidFill>
              </a:rPr>
              <a:t>..</a:t>
            </a:r>
            <a:endParaRPr lang="en-US" sz="2300" dirty="0" smtClean="0">
              <a:solidFill>
                <a:schemeClr val="tx1"/>
              </a:solidFill>
            </a:endParaRPr>
          </a:p>
          <a:p>
            <a:pPr marL="0" indent="0" algn="ctr" fontAlgn="base">
              <a:spcBef>
                <a:spcPts val="1200"/>
              </a:spcBef>
              <a:buNone/>
            </a:pPr>
            <a:r>
              <a:rPr lang="ru-RU" b="1" dirty="0">
                <a:solidFill>
                  <a:schemeClr val="tx1"/>
                </a:solidFill>
              </a:rPr>
              <a:t>Эвакуационное освещение </a:t>
            </a:r>
            <a:r>
              <a:rPr lang="ru-RU" dirty="0">
                <a:solidFill>
                  <a:schemeClr val="tx1"/>
                </a:solidFill>
              </a:rPr>
              <a:t>должно обеспечивать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 algn="ctr" fontAlgn="base">
              <a:spcBef>
                <a:spcPts val="120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	</a:t>
            </a:r>
            <a:r>
              <a:rPr lang="ru-RU" sz="2000" dirty="0" smtClean="0">
                <a:solidFill>
                  <a:schemeClr val="tx1"/>
                </a:solidFill>
              </a:rPr>
              <a:t>внутри </a:t>
            </a:r>
            <a:r>
              <a:rPr lang="ru-RU" sz="2000" dirty="0">
                <a:solidFill>
                  <a:schemeClr val="tx1"/>
                </a:solidFill>
              </a:rPr>
              <a:t>строящегося здания горизонтальную освещенность на полу вдоль центральной линии прохода не менее </a:t>
            </a:r>
            <a:r>
              <a:rPr lang="ru-RU" sz="2000" b="1" dirty="0">
                <a:solidFill>
                  <a:schemeClr val="tx1"/>
                </a:solidFill>
              </a:rPr>
              <a:t>1 </a:t>
            </a:r>
            <a:r>
              <a:rPr lang="ru-RU" sz="2000" b="1" dirty="0" err="1">
                <a:solidFill>
                  <a:schemeClr val="tx1"/>
                </a:solidFill>
              </a:rPr>
              <a:t>лк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marL="0" indent="0" algn="ctr" fontAlgn="base">
              <a:spcBef>
                <a:spcPts val="120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      при </a:t>
            </a:r>
            <a:r>
              <a:rPr lang="ru-RU" sz="2000" dirty="0">
                <a:solidFill>
                  <a:schemeClr val="tx1"/>
                </a:solidFill>
              </a:rPr>
              <a:t>этом полоса шириной не менее 50% ширины прохода, симметрично расположенная относительно центральной линии, должна иметь освещенность не менее </a:t>
            </a:r>
            <a:r>
              <a:rPr lang="ru-RU" sz="2000" b="1" dirty="0">
                <a:solidFill>
                  <a:schemeClr val="tx1"/>
                </a:solidFill>
              </a:rPr>
              <a:t>0,5 </a:t>
            </a:r>
            <a:r>
              <a:rPr lang="ru-RU" sz="2000" b="1" dirty="0" err="1">
                <a:solidFill>
                  <a:schemeClr val="tx1"/>
                </a:solidFill>
              </a:rPr>
              <a:t>лк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17</a:t>
            </a:fld>
            <a:endParaRPr lang="ru-RU"/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267148" y="5231111"/>
            <a:ext cx="576064" cy="3474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260114" y="2197895"/>
            <a:ext cx="576064" cy="3474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218267" y="3105264"/>
            <a:ext cx="576064" cy="3474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261755" y="4459684"/>
            <a:ext cx="576064" cy="3474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2" y="289407"/>
            <a:ext cx="8885075" cy="60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23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Термины и </a:t>
            </a:r>
            <a:r>
              <a:rPr lang="ru-RU" dirty="0" smtClean="0">
                <a:effectLst/>
              </a:rPr>
              <a:t>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коэффициент слепящей </a:t>
            </a:r>
            <a:r>
              <a:rPr lang="ru-RU" b="1" dirty="0" smtClean="0">
                <a:solidFill>
                  <a:schemeClr val="tx1"/>
                </a:solidFill>
              </a:rPr>
              <a:t>блескости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отн</a:t>
            </a:r>
            <a:r>
              <a:rPr lang="ru-RU" dirty="0">
                <a:solidFill>
                  <a:schemeClr val="tx1"/>
                </a:solidFill>
              </a:rPr>
              <a:t>. ед.: Коэффициент, характеризующий прямую слепящую блескость светильников искусственного освещения в местах производства работ вне зданий,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19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383185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5065489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   </a:t>
            </a:r>
            <a:r>
              <a:rPr lang="en-US" sz="1600" i="1" dirty="0" smtClean="0"/>
              <a:t>L</a:t>
            </a:r>
            <a:r>
              <a:rPr lang="en-US" sz="1600" baseline="-25000" dirty="0" smtClean="0"/>
              <a:t>v1</a:t>
            </a:r>
            <a:r>
              <a:rPr lang="en-US" sz="1600" dirty="0" smtClean="0"/>
              <a:t>  - </a:t>
            </a:r>
            <a:r>
              <a:rPr lang="ru-RU" sz="1600" dirty="0" smtClean="0"/>
              <a:t>суммарная вуалирующая яркость, вызванная осветительной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</a:t>
            </a:r>
            <a:r>
              <a:rPr lang="ru-RU" sz="1600" dirty="0" smtClean="0"/>
              <a:t> </a:t>
            </a:r>
            <a:r>
              <a:rPr lang="en-US" sz="1600" dirty="0" smtClean="0"/>
              <a:t>  </a:t>
            </a:r>
            <a:r>
              <a:rPr lang="ru-RU" sz="1600" dirty="0" smtClean="0"/>
              <a:t>установкой и являющаяся суммой вуалирующих яркостей,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</a:t>
            </a:r>
            <a:r>
              <a:rPr lang="ru-RU" sz="1600" dirty="0" smtClean="0"/>
              <a:t>вызванных каждым индивидуальным светильником, кд/м</a:t>
            </a:r>
            <a:r>
              <a:rPr lang="ru-RU" sz="1600" baseline="30000" dirty="0" smtClean="0"/>
              <a:t>2</a:t>
            </a:r>
            <a:endParaRPr lang="ru-RU" sz="1600" baseline="30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896486"/>
            <a:ext cx="7632848" cy="340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</a:t>
            </a:r>
            <a:r>
              <a:rPr lang="en-US" sz="1600" i="1" dirty="0" err="1" smtClean="0"/>
              <a:t>L</a:t>
            </a:r>
            <a:r>
              <a:rPr lang="en-US" sz="1600" baseline="-25000" dirty="0" err="1" smtClean="0"/>
              <a:t>ve</a:t>
            </a:r>
            <a:r>
              <a:rPr lang="en-US" sz="1600" dirty="0" smtClean="0"/>
              <a:t> - </a:t>
            </a:r>
            <a:r>
              <a:rPr lang="ru-RU" sz="1600" dirty="0" smtClean="0"/>
              <a:t>эквивалентная </a:t>
            </a:r>
            <a:r>
              <a:rPr lang="ru-RU" sz="1600" dirty="0"/>
              <a:t>вуалирующая яркость фона (окружения),</a:t>
            </a:r>
          </a:p>
        </p:txBody>
      </p:sp>
    </p:spTree>
    <p:extLst>
      <p:ext uri="{BB962C8B-B14F-4D97-AF65-F5344CB8AC3E}">
        <p14:creationId xmlns:p14="http://schemas.microsoft.com/office/powerpoint/2010/main" val="34679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ru-RU" sz="4400" b="1" dirty="0" smtClean="0"/>
              <a:t>Для чего нужно освещение?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При строительстве различной категории объектов возникают разные ситуации, когда работы могут производиться и в темное время суток, например:</a:t>
            </a:r>
          </a:p>
          <a:p>
            <a:pPr fontAlgn="base"/>
            <a:r>
              <a:rPr lang="ru-RU" dirty="0">
                <a:solidFill>
                  <a:schemeClr val="tx1"/>
                </a:solidFill>
              </a:rPr>
              <a:t>строители могут работать не только в дневную,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но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b="1" dirty="0">
                <a:solidFill>
                  <a:schemeClr val="tx1"/>
                </a:solidFill>
              </a:rPr>
              <a:t>в ночную смену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pPr fontAlgn="base"/>
            <a:r>
              <a:rPr lang="ru-RU" dirty="0">
                <a:solidFill>
                  <a:schemeClr val="tx1"/>
                </a:solidFill>
              </a:rPr>
              <a:t>в строительной компании установлен </a:t>
            </a:r>
            <a:r>
              <a:rPr lang="ru-RU" b="1" dirty="0">
                <a:solidFill>
                  <a:schemeClr val="tx1"/>
                </a:solidFill>
              </a:rPr>
              <a:t>ненормированный рабочий ден</a:t>
            </a:r>
            <a:r>
              <a:rPr lang="ru-RU" dirty="0">
                <a:solidFill>
                  <a:schemeClr val="tx1"/>
                </a:solidFill>
              </a:rPr>
              <a:t>ь;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</a:rPr>
              <a:t>недостаточная видимость </a:t>
            </a:r>
            <a:r>
              <a:rPr lang="ru-RU" dirty="0">
                <a:solidFill>
                  <a:schemeClr val="tx1"/>
                </a:solidFill>
              </a:rPr>
              <a:t>в пасмурный день;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</a:rPr>
              <a:t>необходимость</a:t>
            </a:r>
            <a:r>
              <a:rPr lang="ru-RU" dirty="0">
                <a:solidFill>
                  <a:schemeClr val="tx1"/>
                </a:solidFill>
              </a:rPr>
              <a:t> проведения монтажных, отделочных работ </a:t>
            </a:r>
            <a:r>
              <a:rPr lang="ru-RU" b="1" dirty="0">
                <a:solidFill>
                  <a:schemeClr val="tx1"/>
                </a:solidFill>
              </a:rPr>
              <a:t>внутри</a:t>
            </a:r>
            <a:r>
              <a:rPr lang="ru-RU" dirty="0">
                <a:solidFill>
                  <a:schemeClr val="tx1"/>
                </a:solidFill>
              </a:rPr>
              <a:t> недостроенного сооружения;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</a:rPr>
              <a:t>короткий световой день </a:t>
            </a:r>
            <a:r>
              <a:rPr lang="ru-RU" dirty="0">
                <a:solidFill>
                  <a:schemeClr val="tx1"/>
                </a:solidFill>
              </a:rPr>
              <a:t>(рано темнеет);</a:t>
            </a:r>
          </a:p>
          <a:p>
            <a:pPr fontAlgn="base"/>
            <a:r>
              <a:rPr lang="ru-RU" b="1" dirty="0">
                <a:solidFill>
                  <a:schemeClr val="tx1"/>
                </a:solidFill>
              </a:rPr>
              <a:t>конструктивные особенности здания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когда часть здания сооружается под землей) и множество прочих нюансов.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659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solidFill>
                  <a:schemeClr val="tx1"/>
                </a:solidFill>
              </a:rPr>
              <a:t>Слепящее </a:t>
            </a:r>
            <a:r>
              <a:rPr lang="ru-RU" sz="3600" dirty="0" smtClean="0">
                <a:solidFill>
                  <a:schemeClr val="tx1"/>
                </a:solidFill>
              </a:rPr>
              <a:t>действие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>
                <a:solidFill>
                  <a:schemeClr val="tx1"/>
                </a:solidFill>
              </a:rPr>
              <a:t>осветительных установок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54" t="18911" r="22451" b="33812"/>
          <a:stretch/>
        </p:blipFill>
        <p:spPr>
          <a:xfrm>
            <a:off x="430734" y="1565208"/>
            <a:ext cx="8533754" cy="4654775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27" y="332656"/>
            <a:ext cx="8229600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/>
              <a:t>Равномерность распределения освещенности  </a:t>
            </a:r>
            <a:r>
              <a:rPr lang="en-US" sz="2800" b="1" dirty="0" smtClean="0"/>
              <a:t>U</a:t>
            </a:r>
            <a:r>
              <a:rPr lang="ru-RU" sz="2800" b="1" dirty="0" smtClean="0"/>
              <a:t>о</a:t>
            </a:r>
            <a:r>
              <a:rPr lang="en-US" sz="2800" b="1" dirty="0" smtClean="0"/>
              <a:t> </a:t>
            </a:r>
            <a:r>
              <a:rPr lang="ru-RU" sz="2800" b="1" dirty="0" smtClean="0"/>
              <a:t>на рабочих участках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43" t="18729" r="23165" b="21409"/>
          <a:stretch/>
        </p:blipFill>
        <p:spPr>
          <a:xfrm>
            <a:off x="783049" y="1307803"/>
            <a:ext cx="7787702" cy="4838104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8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 smtClean="0">
                <a:effectLst/>
              </a:rPr>
              <a:t>Поясняющий рисунок  по</a:t>
            </a:r>
            <a:r>
              <a:rPr lang="en-US" sz="3200" b="1" dirty="0" smtClean="0">
                <a:effectLst/>
              </a:rPr>
              <a:t> </a:t>
            </a:r>
            <a:r>
              <a:rPr lang="ru-RU" sz="3200" b="1" dirty="0" smtClean="0">
                <a:effectLst/>
              </a:rPr>
              <a:t>коэффициенту </a:t>
            </a:r>
            <a:r>
              <a:rPr lang="ru-RU" sz="3200" b="1" dirty="0">
                <a:effectLst/>
              </a:rPr>
              <a:t>слепящей </a:t>
            </a:r>
            <a:r>
              <a:rPr lang="ru-RU" sz="3200" b="1" dirty="0" smtClean="0">
                <a:effectLst/>
              </a:rPr>
              <a:t>блескости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1 - линия зрения; 2 - плоскость глаз наблюдателя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22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50630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4923264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Источник света может создавать и прямую или отраженную блескость. И прямая, и отраженная блескости могут вызывать дискомфорт и снижение работоспособности.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5"/>
            <a:ext cx="1944216" cy="117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443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/>
              <a:t>Особенности прожекторов, используемых на </a:t>
            </a:r>
            <a:r>
              <a:rPr lang="ru-RU" sz="4400" b="1" dirty="0" smtClean="0"/>
              <a:t>стройке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pPr fontAlgn="base"/>
            <a:r>
              <a:rPr lang="ru-RU" dirty="0" smtClean="0">
                <a:solidFill>
                  <a:schemeClr val="tx1"/>
                </a:solidFill>
              </a:rPr>
              <a:t>Обычно </a:t>
            </a:r>
            <a:r>
              <a:rPr lang="ru-RU" dirty="0">
                <a:solidFill>
                  <a:schemeClr val="tx1"/>
                </a:solidFill>
              </a:rPr>
              <a:t>для освещения строительного участка монтируются прожекторы разного типа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Нормы </a:t>
            </a:r>
            <a:r>
              <a:rPr lang="ru-RU" dirty="0">
                <a:solidFill>
                  <a:schemeClr val="tx1"/>
                </a:solidFill>
              </a:rPr>
              <a:t>освещенности запрещают </a:t>
            </a:r>
            <a:r>
              <a:rPr lang="ru-RU" dirty="0" smtClean="0">
                <a:solidFill>
                  <a:schemeClr val="tx1"/>
                </a:solidFill>
              </a:rPr>
              <a:t>применение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на стройке голых источников светового потока,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они </a:t>
            </a:r>
            <a:r>
              <a:rPr lang="ru-RU" dirty="0">
                <a:solidFill>
                  <a:schemeClr val="tx1"/>
                </a:solidFill>
              </a:rPr>
              <a:t>могут слепить рабочих. 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dirty="0">
                <a:solidFill>
                  <a:schemeClr val="tx1"/>
                </a:solidFill>
              </a:rPr>
              <a:t>данном случае применение направленных световых источников неэффективно,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поэтому </a:t>
            </a:r>
            <a:r>
              <a:rPr lang="ru-RU" b="1" dirty="0">
                <a:solidFill>
                  <a:schemeClr val="tx1"/>
                </a:solidFill>
              </a:rPr>
              <a:t>и используется в основном прожекторное освещение участков строительной площадки со специальными </a:t>
            </a:r>
            <a:r>
              <a:rPr lang="ru-RU" b="1" dirty="0" err="1" smtClean="0">
                <a:solidFill>
                  <a:schemeClr val="tx1"/>
                </a:solidFill>
              </a:rPr>
              <a:t>рассеивателями</a:t>
            </a:r>
            <a:r>
              <a:rPr lang="ru-RU" b="1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которые </a:t>
            </a:r>
            <a:r>
              <a:rPr lang="ru-RU" b="1" dirty="0">
                <a:solidFill>
                  <a:schemeClr val="tx1"/>
                </a:solidFill>
              </a:rPr>
              <a:t>убирают слепящий эффект.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cap="all" dirty="0"/>
              <a:t>ТРЕБОВАНИЯ К ПРОЕКТУ ОСВЕЩЕНИЯ </a:t>
            </a:r>
            <a:r>
              <a:rPr lang="ru-RU" sz="3200" b="1" cap="all" dirty="0" smtClean="0"/>
              <a:t>СТРОЙПЛОЩАДКИ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ru-RU" dirty="0" smtClean="0">
                <a:solidFill>
                  <a:schemeClr val="tx1"/>
                </a:solidFill>
              </a:rPr>
              <a:t>Требования </a:t>
            </a:r>
            <a:r>
              <a:rPr lang="ru-RU" dirty="0">
                <a:solidFill>
                  <a:schemeClr val="tx1"/>
                </a:solidFill>
              </a:rPr>
              <a:t>и нормы освещенности стройплощадок сведены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ГОСТ 12.1.046-2014 и включают в свой состав несколько основных пунктов:</a:t>
            </a:r>
          </a:p>
          <a:p>
            <a:pPr>
              <a:lnSpc>
                <a:spcPct val="140000"/>
              </a:lnSpc>
            </a:pPr>
            <a:r>
              <a:rPr lang="ru-RU" b="1" dirty="0">
                <a:solidFill>
                  <a:schemeClr val="tx1"/>
                </a:solidFill>
              </a:rPr>
              <a:t>для освещения строительных площадей </a:t>
            </a:r>
            <a:r>
              <a:rPr lang="ru-RU" dirty="0">
                <a:solidFill>
                  <a:schemeClr val="tx1"/>
                </a:solidFill>
              </a:rPr>
              <a:t>используются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неподвижные </a:t>
            </a:r>
            <a:r>
              <a:rPr lang="ru-RU" dirty="0">
                <a:solidFill>
                  <a:schemeClr val="tx1"/>
                </a:solidFill>
              </a:rPr>
              <a:t>(стационарные) и передвижные установки местного света;</a:t>
            </a:r>
          </a:p>
          <a:p>
            <a:pPr>
              <a:lnSpc>
                <a:spcPct val="140000"/>
              </a:lnSpc>
            </a:pPr>
            <a:r>
              <a:rPr lang="ru-RU" b="1" dirty="0">
                <a:solidFill>
                  <a:schemeClr val="tx1"/>
                </a:solidFill>
              </a:rPr>
              <a:t>все машины и </a:t>
            </a:r>
            <a:r>
              <a:rPr lang="ru-RU" b="1" dirty="0" smtClean="0">
                <a:solidFill>
                  <a:schemeClr val="tx1"/>
                </a:solidFill>
              </a:rPr>
              <a:t>механизмы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 обязательном порядке оборудуются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приборами </a:t>
            </a:r>
            <a:r>
              <a:rPr lang="ru-RU" dirty="0">
                <a:solidFill>
                  <a:schemeClr val="tx1"/>
                </a:solidFill>
              </a:rPr>
              <a:t>наружного освещения;</a:t>
            </a:r>
          </a:p>
          <a:p>
            <a:pPr>
              <a:lnSpc>
                <a:spcPct val="140000"/>
              </a:lnSpc>
            </a:pPr>
            <a:r>
              <a:rPr lang="ru-RU" b="1" dirty="0">
                <a:solidFill>
                  <a:schemeClr val="tx1"/>
                </a:solidFill>
              </a:rPr>
              <a:t>освещение подразделяется </a:t>
            </a:r>
            <a:r>
              <a:rPr lang="ru-RU" dirty="0">
                <a:solidFill>
                  <a:schemeClr val="tx1"/>
                </a:solidFill>
              </a:rPr>
              <a:t>на несколько видов —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рабочее</a:t>
            </a:r>
            <a:r>
              <a:rPr lang="ru-RU" b="1" dirty="0">
                <a:solidFill>
                  <a:schemeClr val="tx1"/>
                </a:solidFill>
              </a:rPr>
              <a:t>, аварийно-эвакуационное и охранное</a:t>
            </a:r>
            <a:r>
              <a:rPr lang="ru-RU" dirty="0">
                <a:solidFill>
                  <a:schemeClr val="tx1"/>
                </a:solidFill>
              </a:rPr>
              <a:t>;</a:t>
            </a:r>
          </a:p>
          <a:p>
            <a:pPr>
              <a:lnSpc>
                <a:spcPct val="140000"/>
              </a:lnSpc>
            </a:pPr>
            <a:r>
              <a:rPr lang="ru-RU" b="1" dirty="0">
                <a:solidFill>
                  <a:schemeClr val="tx1"/>
                </a:solidFill>
              </a:rPr>
              <a:t>при проектировании </a:t>
            </a:r>
            <a:r>
              <a:rPr lang="ru-RU" dirty="0">
                <a:solidFill>
                  <a:schemeClr val="tx1"/>
                </a:solidFill>
              </a:rPr>
              <a:t>системы света на стройке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следует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комбинировать</a:t>
            </a:r>
            <a:r>
              <a:rPr lang="ru-RU" dirty="0">
                <a:solidFill>
                  <a:schemeClr val="tx1"/>
                </a:solidFill>
              </a:rPr>
              <a:t> равномерные и локальные системы освещения;</a:t>
            </a:r>
          </a:p>
          <a:p>
            <a:pPr>
              <a:lnSpc>
                <a:spcPct val="140000"/>
              </a:lnSpc>
            </a:pPr>
            <a:r>
              <a:rPr lang="ru-RU" b="1" dirty="0">
                <a:solidFill>
                  <a:schemeClr val="tx1"/>
                </a:solidFill>
              </a:rPr>
              <a:t>локальное освещение </a:t>
            </a:r>
            <a:r>
              <a:rPr lang="ru-RU" dirty="0">
                <a:solidFill>
                  <a:schemeClr val="tx1"/>
                </a:solidFill>
              </a:rPr>
              <a:t>применяется при требуемой величине освещенности более 10 </a:t>
            </a:r>
            <a:r>
              <a:rPr lang="ru-RU" dirty="0" err="1">
                <a:solidFill>
                  <a:schemeClr val="tx1"/>
                </a:solidFill>
              </a:rPr>
              <a:t>лк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ru-RU" b="1" dirty="0">
                <a:solidFill>
                  <a:schemeClr val="tx1"/>
                </a:solidFill>
              </a:rPr>
              <a:t>Для всех стройплощадок</a:t>
            </a:r>
            <a:r>
              <a:rPr lang="ru-RU" dirty="0">
                <a:solidFill>
                  <a:schemeClr val="tx1"/>
                </a:solidFill>
              </a:rPr>
              <a:t>, на которых планируется работа в темное время суток, в обязательном порядке </a:t>
            </a:r>
            <a:r>
              <a:rPr lang="ru-RU" b="1" dirty="0">
                <a:solidFill>
                  <a:schemeClr val="tx1"/>
                </a:solidFill>
              </a:rPr>
              <a:t>проектируется система рабочего освещения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6211669"/>
            <a:ext cx="6336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https://inventrade.ru/articles/osveshchenie_stroitelnykh_ploshchadok/</a:t>
            </a:r>
            <a:endParaRPr lang="ru-RU" sz="14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A1C9-8ED5-4713-879E-677AD20BCAB3}" type="datetime1">
              <a:rPr lang="ru-RU" smtClean="0"/>
              <a:t>29.04.2019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6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/>
              <a:t>Нормы и требования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к освещенности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Требования </a:t>
            </a:r>
            <a:r>
              <a:rPr lang="ru-RU" dirty="0">
                <a:solidFill>
                  <a:schemeClr val="tx1"/>
                </a:solidFill>
              </a:rPr>
              <a:t>к освещенности строительных работ сведены в таблицу 2, раздела 5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ГОСТ </a:t>
            </a:r>
            <a:r>
              <a:rPr lang="ru-RU" dirty="0">
                <a:solidFill>
                  <a:schemeClr val="tx1"/>
                </a:solidFill>
              </a:rPr>
              <a:t>12.1.046-2014.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Нормативы </a:t>
            </a:r>
            <a:r>
              <a:rPr lang="ru-RU" dirty="0">
                <a:solidFill>
                  <a:schemeClr val="tx1"/>
                </a:solidFill>
              </a:rPr>
              <a:t>освещенности лежат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dirty="0">
                <a:solidFill>
                  <a:schemeClr val="tx1"/>
                </a:solidFill>
              </a:rPr>
              <a:t>диапазоне от 5 до 300 </a:t>
            </a:r>
            <a:r>
              <a:rPr lang="ru-RU" b="1" dirty="0" err="1">
                <a:solidFill>
                  <a:schemeClr val="tx1"/>
                </a:solidFill>
              </a:rPr>
              <a:t>лк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dirty="0">
                <a:solidFill>
                  <a:schemeClr val="tx1"/>
                </a:solidFill>
              </a:rPr>
              <a:t>в зависимости от объекта или вида производимых работ.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Так </a:t>
            </a:r>
            <a:r>
              <a:rPr lang="ru-RU" dirty="0">
                <a:solidFill>
                  <a:schemeClr val="tx1"/>
                </a:solidFill>
              </a:rPr>
              <a:t>укладка </a:t>
            </a:r>
            <a:r>
              <a:rPr lang="ru-RU" dirty="0" err="1">
                <a:solidFill>
                  <a:schemeClr val="tx1"/>
                </a:solidFill>
              </a:rPr>
              <a:t>керамогранита</a:t>
            </a:r>
            <a:r>
              <a:rPr lang="ru-RU" dirty="0">
                <a:solidFill>
                  <a:schemeClr val="tx1"/>
                </a:solidFill>
              </a:rPr>
              <a:t>, настил синтетических половых покрытий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или </a:t>
            </a:r>
            <a:r>
              <a:rPr lang="ru-RU" dirty="0">
                <a:solidFill>
                  <a:schemeClr val="tx1"/>
                </a:solidFill>
              </a:rPr>
              <a:t>работа на деревообрабатывающих станках требуют освещенности </a:t>
            </a:r>
            <a:r>
              <a:rPr lang="ru-RU" b="1" dirty="0">
                <a:solidFill>
                  <a:schemeClr val="tx1"/>
                </a:solidFill>
              </a:rPr>
              <a:t>300 </a:t>
            </a:r>
            <a:r>
              <a:rPr lang="ru-RU" b="1" dirty="0" err="1">
                <a:solidFill>
                  <a:schemeClr val="tx1"/>
                </a:solidFill>
              </a:rPr>
              <a:t>лк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а </a:t>
            </a:r>
            <a:r>
              <a:rPr lang="ru-RU" dirty="0">
                <a:solidFill>
                  <a:schemeClr val="tx1"/>
                </a:solidFill>
              </a:rPr>
              <a:t>для автомобильных дорог на строительной площадке достаточно </a:t>
            </a:r>
            <a:r>
              <a:rPr lang="ru-RU" b="1" dirty="0">
                <a:solidFill>
                  <a:schemeClr val="tx1"/>
                </a:solidFill>
              </a:rPr>
              <a:t>10 </a:t>
            </a:r>
            <a:r>
              <a:rPr lang="ru-RU" b="1" dirty="0" err="1">
                <a:solidFill>
                  <a:schemeClr val="tx1"/>
                </a:solidFill>
              </a:rPr>
              <a:t>лк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1109-9187-49D9-B49F-92E25B1FDE3B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31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957-5E32-40EB-814C-9580EF6EA17D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4270"/>
            <a:ext cx="31683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4270"/>
            <a:ext cx="3868331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168352" cy="227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08437"/>
            <a:ext cx="3843577" cy="287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20595" b="9951"/>
          <a:stretch/>
        </p:blipFill>
        <p:spPr bwMode="auto">
          <a:xfrm>
            <a:off x="3203848" y="5427754"/>
            <a:ext cx="2294205" cy="12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88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/>
              <a:t>Соотношение освещенности окружающего пространства и объекта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 целях комфортного перепада яркости в поле зрения работающих соотношение освещенностей зоны выполнения работ и периферийной зоны должно соответствовать значениям, приведенным в таблице 1.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Таблица 1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0077" t="45078" r="25705" b="21454"/>
          <a:stretch/>
        </p:blipFill>
        <p:spPr>
          <a:xfrm>
            <a:off x="755576" y="3191154"/>
            <a:ext cx="7416824" cy="31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2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28</a:t>
            </a:fld>
            <a:endParaRPr lang="ru-RU"/>
          </a:p>
        </p:txBody>
      </p:sp>
      <p:sp>
        <p:nvSpPr>
          <p:cNvPr id="6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98262" y="1362417"/>
            <a:ext cx="8347476" cy="49644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79331" rIns="0" bIns="8887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	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При проведении расчета степени освещенности территории,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на которой планируется строительство какого-либо объекта,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 необходимо учитывать большое количество различных моментов.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	Например, существует большая разница между рабочей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и аварийной системами освещения.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	Расчет предусматривает, </a:t>
            </a:r>
            <a:r>
              <a:rPr kumimoji="0" lang="en-US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что световое обеспечение прожекторами общей освещенности объекта  не должно быть выше определенной нормы </a:t>
            </a:r>
            <a:r>
              <a:rPr kumimoji="0" lang="ru-RU" altLang="ru-RU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Ен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Важно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! Показатель </a:t>
            </a:r>
            <a:r>
              <a:rPr kumimoji="0" lang="ru-RU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Ен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был приведен раньше для категорий светового обеспечения отдельных участков стройплощадки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	Весь расчет сводится в данном случае к определению необходимой численности светотехнических приборов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 (подобранных согласно ГОСТ) для обеспечения эффективной,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качественной подсветки всей территории, определенной под строительство.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	Для данной цели производится расчет мощности,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 необходимой для обеспечения работы светового оборудования.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altLang="ru-RU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Расчет степени освещенности строительных </a:t>
            </a:r>
            <a:r>
              <a:rPr lang="ru-RU" alt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площадок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994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2616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/>
              <a:t>Формула определения количества осветителей (прожекторов, фонарей, ламп), необходимых для достаточного освещения территории установленной площади</a:t>
            </a:r>
            <a:r>
              <a:rPr lang="ru-RU" sz="2800" b="1" dirty="0" smtClean="0"/>
              <a:t>:</a:t>
            </a:r>
            <a:endParaRPr lang="ru-RU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89604" y="1772817"/>
                <a:ext cx="8229600" cy="494865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 algn="ctr" fontAlgn="base">
                  <a:buNone/>
                </a:pPr>
                <a:r>
                  <a:rPr lang="en-US" sz="3500" b="1" dirty="0" smtClean="0">
                    <a:solidFill>
                      <a:schemeClr val="tx1"/>
                    </a:solidFill>
                  </a:rPr>
                  <a:t>n </a:t>
                </a:r>
                <a:r>
                  <a:rPr lang="en-US" sz="3500" dirty="0" smtClean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 sz="3500" b="1" dirty="0">
                            <a:solidFill>
                              <a:schemeClr val="tx1"/>
                            </a:solidFill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ru-RU" sz="3500" b="1" dirty="0">
                            <a:solidFill>
                              <a:schemeClr val="tx1"/>
                            </a:solidFill>
                          </a:rPr>
                          <m:t>· </m:t>
                        </m:r>
                        <m:r>
                          <m:rPr>
                            <m:nor/>
                          </m:rPr>
                          <a:rPr lang="ru-RU" sz="3500" b="1" dirty="0">
                            <a:solidFill>
                              <a:schemeClr val="tx1"/>
                            </a:solidFill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ru-RU" sz="3500" b="1" dirty="0">
                            <a:solidFill>
                              <a:schemeClr val="tx1"/>
                            </a:solidFill>
                          </a:rPr>
                          <m:t>· </m:t>
                        </m:r>
                        <m:r>
                          <m:rPr>
                            <m:nor/>
                          </m:rPr>
                          <a:rPr lang="ru-RU" sz="3500" b="1" dirty="0">
                            <a:solidFill>
                              <a:schemeClr val="tx1"/>
                            </a:solidFill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ru-RU" sz="3500" b="1" dirty="0">
                            <a:solidFill>
                              <a:schemeClr val="tx1"/>
                            </a:solidFill>
                          </a:rPr>
                          <m:t>· </m:t>
                        </m:r>
                        <m:r>
                          <m:rPr>
                            <m:nor/>
                          </m:rPr>
                          <a:rPr lang="ru-RU" sz="3500" b="1" dirty="0">
                            <a:solidFill>
                              <a:schemeClr val="tx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ru-RU" sz="3500" b="1" dirty="0">
                            <a:solidFill>
                              <a:schemeClr val="tx1"/>
                            </a:solidFill>
                          </a:rPr>
                          <m:t>P</m:t>
                        </m:r>
                      </m:den>
                    </m:f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0" indent="0" algn="ctr" fontAlgn="base">
                  <a:buNone/>
                </a:pPr>
                <a:endParaRPr lang="ru-RU" dirty="0" smtClean="0">
                  <a:solidFill>
                    <a:schemeClr val="tx1"/>
                  </a:solidFill>
                </a:endParaRPr>
              </a:p>
              <a:p>
                <a:pPr marL="0" indent="0" fontAlgn="base">
                  <a:buNone/>
                </a:pPr>
                <a:r>
                  <a:rPr lang="ru-RU" dirty="0" smtClean="0">
                    <a:solidFill>
                      <a:schemeClr val="tx1"/>
                    </a:solidFill>
                  </a:rPr>
                  <a:t>где </a:t>
                </a:r>
                <a:r>
                  <a:rPr lang="ru-RU" b="1" dirty="0" smtClean="0">
                    <a:solidFill>
                      <a:schemeClr val="tx1"/>
                    </a:solidFill>
                  </a:rPr>
                  <a:t>n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— количество прожекторов;</a:t>
                </a:r>
              </a:p>
              <a:p>
                <a:pPr marL="0" indent="450850" fontAlgn="base">
                  <a:buNone/>
                </a:pPr>
                <a:r>
                  <a:rPr lang="ru-RU" b="1" dirty="0" smtClean="0">
                    <a:solidFill>
                      <a:schemeClr val="tx1"/>
                    </a:solidFill>
                  </a:rPr>
                  <a:t>m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— коэффициент в зависимости от светоотдачи осветительного прибора (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Вт/</a:t>
                </a:r>
                <a:r>
                  <a:rPr lang="ru-RU" dirty="0" err="1" smtClean="0">
                    <a:solidFill>
                      <a:schemeClr val="tx1"/>
                    </a:solidFill>
                  </a:rPr>
                  <a:t>Лк</a:t>
                </a:r>
                <a:r>
                  <a:rPr lang="ru-RU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м</a:t>
                </a:r>
                <a:r>
                  <a:rPr lang="ru-RU" baseline="30000" dirty="0" smtClean="0">
                    <a:solidFill>
                      <a:schemeClr val="tx1"/>
                    </a:solidFill>
                  </a:rPr>
                  <a:t>2</a:t>
                </a:r>
                <a:r>
                  <a:rPr lang="ru-RU" dirty="0">
                    <a:solidFill>
                      <a:schemeClr val="tx1"/>
                    </a:solidFill>
                  </a:rPr>
                  <a:t>): для ламп с нитью накаливания — 0.3, галогенных источников — 0.25,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/>
                </a:r>
                <a:br>
                  <a:rPr lang="ru-RU" dirty="0" smtClean="0">
                    <a:solidFill>
                      <a:schemeClr val="tx1"/>
                    </a:solidFill>
                  </a:rPr>
                </a:br>
                <a:r>
                  <a:rPr lang="ru-RU" dirty="0" err="1" smtClean="0">
                    <a:solidFill>
                      <a:schemeClr val="tx1"/>
                    </a:solidFill>
                  </a:rPr>
                  <a:t>ДНаТ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dirty="0">
                    <a:solidFill>
                      <a:schemeClr val="tx1"/>
                    </a:solidFill>
                  </a:rPr>
                  <a:t>осветителей — 0.09, ДРИ — 0.1, ДРЛ — 0.15;</a:t>
                </a:r>
              </a:p>
              <a:p>
                <a:pPr marL="0" indent="450850" fontAlgn="base">
                  <a:buNone/>
                </a:pPr>
                <a:r>
                  <a:rPr lang="ru-RU" b="1" dirty="0">
                    <a:solidFill>
                      <a:schemeClr val="tx1"/>
                    </a:solidFill>
                  </a:rPr>
                  <a:t>E</a:t>
                </a:r>
                <a:r>
                  <a:rPr lang="ru-RU" dirty="0">
                    <a:solidFill>
                      <a:schemeClr val="tx1"/>
                    </a:solidFill>
                  </a:rPr>
                  <a:t> — нормируемая степень освещенности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/>
                </a:r>
                <a:br>
                  <a:rPr lang="ru-RU" dirty="0" smtClean="0">
                    <a:solidFill>
                      <a:schemeClr val="tx1"/>
                    </a:solidFill>
                  </a:rPr>
                </a:br>
                <a:r>
                  <a:rPr lang="ru-RU" dirty="0" smtClean="0">
                    <a:solidFill>
                      <a:schemeClr val="tx1"/>
                    </a:solidFill>
                  </a:rPr>
                  <a:t>(</a:t>
                </a:r>
                <a:r>
                  <a:rPr lang="ru-RU" dirty="0">
                    <a:solidFill>
                      <a:schemeClr val="tx1"/>
                    </a:solidFill>
                  </a:rPr>
                  <a:t>разная для каждой системы освещения);</a:t>
                </a:r>
              </a:p>
              <a:p>
                <a:pPr marL="0" indent="450850" fontAlgn="base">
                  <a:buNone/>
                </a:pPr>
                <a:r>
                  <a:rPr lang="ru-RU" b="1" dirty="0">
                    <a:solidFill>
                      <a:schemeClr val="tx1"/>
                    </a:solidFill>
                  </a:rPr>
                  <a:t>k</a:t>
                </a:r>
                <a:r>
                  <a:rPr lang="ru-RU" dirty="0">
                    <a:solidFill>
                      <a:schemeClr val="tx1"/>
                    </a:solidFill>
                  </a:rPr>
                  <a:t> — коэффициент запаса (данный показатель берется из таблицы);</a:t>
                </a:r>
              </a:p>
              <a:p>
                <a:pPr marL="0" indent="450850" fontAlgn="base">
                  <a:buNone/>
                </a:pPr>
                <a:r>
                  <a:rPr lang="ru-RU" b="1" dirty="0">
                    <a:solidFill>
                      <a:schemeClr val="tx1"/>
                    </a:solidFill>
                  </a:rPr>
                  <a:t>S</a:t>
                </a:r>
                <a:r>
                  <a:rPr lang="ru-RU" dirty="0">
                    <a:solidFill>
                      <a:schemeClr val="tx1"/>
                    </a:solidFill>
                  </a:rPr>
                  <a:t> — площадь территории под застройку;</a:t>
                </a:r>
              </a:p>
              <a:p>
                <a:pPr marL="0" indent="450850" fontAlgn="base">
                  <a:buNone/>
                </a:pPr>
                <a:r>
                  <a:rPr lang="ru-RU" b="1" dirty="0">
                    <a:solidFill>
                      <a:schemeClr val="tx1"/>
                    </a:solidFill>
                  </a:rPr>
                  <a:t>P</a:t>
                </a:r>
                <a:r>
                  <a:rPr lang="ru-RU" dirty="0">
                    <a:solidFill>
                      <a:schemeClr val="tx1"/>
                    </a:solidFill>
                  </a:rPr>
                  <a:t> — мощность, требуемая для обеспечения нормального функционирования светотехнического оборудования.</a:t>
                </a:r>
              </a:p>
              <a:p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9604" y="1772817"/>
                <a:ext cx="8229600" cy="4948658"/>
              </a:xfrm>
              <a:blipFill rotWithShape="0">
                <a:blip r:embed="rId2"/>
                <a:stretch>
                  <a:fillRect l="-741" r="-8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546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Общие положения организации </a:t>
            </a:r>
            <a:r>
              <a:rPr lang="ru-RU" dirty="0" smtClean="0"/>
              <a:t>освещения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fontAlgn="base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Нормативные документы определяют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степень освещенности объекта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способы защиты, контроля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fontAlgn="base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Все необходимые расчеты согласно документу осуществляются еще на этапе создания строительного проекта.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строительной площадки определяются тип, количество необходимого светотехнического оборудования согласно действующим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стандартам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491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07504"/>
          </a:xfrm>
        </p:spPr>
        <p:txBody>
          <a:bodyPr/>
          <a:lstStyle/>
          <a:p>
            <a:r>
              <a:rPr lang="ru-RU" sz="4000" b="1" dirty="0"/>
              <a:t>Алгоритм выполнения </a:t>
            </a:r>
            <a:r>
              <a:rPr lang="ru-RU" sz="4000" b="1" dirty="0" smtClean="0"/>
              <a:t>расчета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897" y="1268760"/>
            <a:ext cx="8229600" cy="48965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выбор </a:t>
            </a:r>
            <a:r>
              <a:rPr lang="ru-RU" b="1" dirty="0">
                <a:solidFill>
                  <a:schemeClr val="tx1"/>
                </a:solidFill>
              </a:rPr>
              <a:t>светового источника;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</a:rPr>
              <a:t>расчет нужного для стройплощадки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общего </a:t>
            </a:r>
            <a:r>
              <a:rPr lang="ru-RU" b="1" dirty="0">
                <a:solidFill>
                  <a:schemeClr val="tx1"/>
                </a:solidFill>
              </a:rPr>
              <a:t>освещения;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</a:rPr>
              <a:t>расчет площади территории,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определенной </a:t>
            </a:r>
            <a:r>
              <a:rPr lang="ru-RU" b="1" dirty="0">
                <a:solidFill>
                  <a:schemeClr val="tx1"/>
                </a:solidFill>
              </a:rPr>
              <a:t>под застройку;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</a:rPr>
              <a:t>расчет минимальной высоты монтажа осветительных установок;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</a:rPr>
              <a:t>расчет локализованного освещения.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65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fontAlgn="base"/>
            <a:r>
              <a:rPr lang="ru-RU" dirty="0" smtClean="0">
                <a:solidFill>
                  <a:schemeClr val="tx1"/>
                </a:solidFill>
              </a:rPr>
              <a:t>Расчет </a:t>
            </a:r>
            <a:r>
              <a:rPr lang="ru-RU" dirty="0">
                <a:solidFill>
                  <a:schemeClr val="tx1"/>
                </a:solidFill>
              </a:rPr>
              <a:t>для осветителя модели ДРЛ-400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по </a:t>
            </a:r>
            <a:r>
              <a:rPr lang="ru-RU" dirty="0">
                <a:solidFill>
                  <a:schemeClr val="tx1"/>
                </a:solidFill>
              </a:rPr>
              <a:t>формуле, которая указана выше.</a:t>
            </a:r>
          </a:p>
          <a:p>
            <a:pPr fontAlgn="base"/>
            <a:r>
              <a:rPr lang="ru-RU" dirty="0">
                <a:solidFill>
                  <a:schemeClr val="tx1"/>
                </a:solidFill>
              </a:rPr>
              <a:t>Общая площадь территории, определенной под возведение сооружения, составляет 9 850 м</a:t>
            </a:r>
            <a:r>
              <a:rPr lang="ru-RU" baseline="30000" dirty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en-US" dirty="0" smtClean="0">
              <a:solidFill>
                <a:schemeClr val="tx1"/>
              </a:solidFill>
            </a:endParaRPr>
          </a:p>
          <a:p>
            <a:pPr fontAlgn="base"/>
            <a:endParaRPr lang="ru-RU" dirty="0">
              <a:solidFill>
                <a:schemeClr val="tx1"/>
              </a:solidFill>
            </a:endParaRPr>
          </a:p>
          <a:p>
            <a:pPr marL="0" indent="0" algn="ctr" fontAlgn="base">
              <a:buNone/>
            </a:pPr>
            <a:r>
              <a:rPr lang="ru-RU" b="1" dirty="0">
                <a:solidFill>
                  <a:schemeClr val="tx1"/>
                </a:solidFill>
              </a:rPr>
              <a:t>n =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b="1" dirty="0">
                <a:solidFill>
                  <a:schemeClr val="tx1"/>
                </a:solidFill>
              </a:rPr>
              <a:t>m *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b="1" dirty="0">
                <a:solidFill>
                  <a:schemeClr val="tx1"/>
                </a:solidFill>
              </a:rPr>
              <a:t>E *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b="1" dirty="0">
                <a:solidFill>
                  <a:schemeClr val="tx1"/>
                </a:solidFill>
              </a:rPr>
              <a:t>k *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b="1" dirty="0">
                <a:solidFill>
                  <a:schemeClr val="tx1"/>
                </a:solidFill>
              </a:rPr>
              <a:t>S /</a:t>
            </a:r>
            <a:r>
              <a:rPr lang="ru-RU" dirty="0">
                <a:solidFill>
                  <a:schemeClr val="tx1"/>
                </a:solidFill>
              </a:rPr>
              <a:t> </a:t>
            </a:r>
            <a:r>
              <a:rPr lang="ru-RU" b="1" dirty="0">
                <a:solidFill>
                  <a:schemeClr val="tx1"/>
                </a:solidFill>
              </a:rPr>
              <a:t>P </a:t>
            </a:r>
            <a:r>
              <a:rPr lang="ru-RU" b="1" dirty="0" smtClean="0">
                <a:solidFill>
                  <a:schemeClr val="tx1"/>
                </a:solidFill>
              </a:rPr>
              <a:t>=</a:t>
            </a:r>
            <a:endParaRPr lang="en-US" b="1" dirty="0" smtClean="0">
              <a:solidFill>
                <a:schemeClr val="tx1"/>
              </a:solidFill>
            </a:endParaRPr>
          </a:p>
          <a:p>
            <a:pPr marL="0" indent="0" algn="ctr" fontAlgn="base">
              <a:buNone/>
            </a:pPr>
            <a:r>
              <a:rPr lang="en-US" b="1" dirty="0">
                <a:solidFill>
                  <a:schemeClr val="tx1"/>
                </a:solidFill>
              </a:rPr>
              <a:t>=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0.15*2*1.7*9850/400 ≈ 13 шт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en-US" b="1" dirty="0" smtClean="0">
              <a:solidFill>
                <a:schemeClr val="tx1"/>
              </a:solidFill>
            </a:endParaRPr>
          </a:p>
          <a:p>
            <a:pPr fontAlgn="base"/>
            <a:endParaRPr lang="ru-RU" dirty="0">
              <a:solidFill>
                <a:schemeClr val="tx1"/>
              </a:solidFill>
            </a:endParaRPr>
          </a:p>
          <a:p>
            <a:pPr fontAlgn="base"/>
            <a:r>
              <a:rPr lang="ru-RU" dirty="0">
                <a:solidFill>
                  <a:schemeClr val="tx1"/>
                </a:solidFill>
              </a:rPr>
              <a:t>Для организации освещения стройплощадки данной площади понадобится 13 прожекторов, высота их установки — 7 м.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813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11560"/>
          </a:xfrm>
        </p:spPr>
        <p:txBody>
          <a:bodyPr/>
          <a:lstStyle/>
          <a:p>
            <a:r>
              <a:rPr lang="ru-RU" dirty="0" smtClean="0"/>
              <a:t>Расчет освещённости строительной площадки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8CD90-597E-49F8-A4A7-774BBEC6DFE8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32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6"/>
          <a:stretch/>
        </p:blipFill>
        <p:spPr bwMode="auto">
          <a:xfrm>
            <a:off x="802693" y="1628800"/>
            <a:ext cx="7416824" cy="462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4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385D-C7A8-415F-9970-36438F4F0C75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33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1437"/>
            <a:ext cx="6599196" cy="561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39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4F4E-37DA-4B84-B11A-BD1954FA6FBD}" type="datetime1">
              <a:rPr lang="ru-RU" smtClean="0"/>
              <a:t>29.04.2019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34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632848" cy="500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37112"/>
            <a:ext cx="2611397" cy="229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0108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/>
              <a:t>Для освещения мест производства наружных строительных и монтажных работ следует применять источники света: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светодиоды </a:t>
            </a:r>
            <a:r>
              <a:rPr lang="ru-RU" sz="2000" dirty="0">
                <a:solidFill>
                  <a:schemeClr val="tx1"/>
                </a:solidFill>
              </a:rPr>
              <a:t>и светодиодные модули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натриевые </a:t>
            </a:r>
            <a:r>
              <a:rPr lang="ru-RU" sz="2000" dirty="0">
                <a:solidFill>
                  <a:schemeClr val="tx1"/>
                </a:solidFill>
              </a:rPr>
              <a:t>лампы высокого давления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ru-RU" sz="2000" dirty="0" err="1" smtClean="0">
                <a:solidFill>
                  <a:schemeClr val="tx1"/>
                </a:solidFill>
              </a:rPr>
              <a:t>металлогалогенные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лампы высокого давления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ртутные </a:t>
            </a:r>
            <a:r>
              <a:rPr lang="ru-RU" sz="2000" dirty="0">
                <a:solidFill>
                  <a:schemeClr val="tx1"/>
                </a:solidFill>
              </a:rPr>
              <a:t>лампы высокого давления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ксеноновые </a:t>
            </a:r>
            <a:r>
              <a:rPr lang="ru-RU" sz="2000" dirty="0">
                <a:solidFill>
                  <a:schemeClr val="tx1"/>
                </a:solidFill>
              </a:rPr>
              <a:t>лампы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лампы </a:t>
            </a:r>
            <a:r>
              <a:rPr lang="ru-RU" sz="2000" dirty="0">
                <a:solidFill>
                  <a:schemeClr val="tx1"/>
                </a:solidFill>
              </a:rPr>
              <a:t>накаливания общего назначения.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Примечание - Применение ламп накаливания общего назначения не менее 100 Вт запрещено национальным законодательством некоторых стран СНГ в области энергосбережения.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4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Питание электрического освещения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600200"/>
            <a:ext cx="8648053" cy="5121275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Электрическое </a:t>
            </a:r>
            <a:r>
              <a:rPr lang="ru-RU" dirty="0">
                <a:solidFill>
                  <a:schemeClr val="tx1"/>
                </a:solidFill>
              </a:rPr>
              <a:t>освещение строительных площадок и участков должно питаться от сети переменного тока частотой 50 Гц и постоянного тока:</a:t>
            </a:r>
          </a:p>
          <a:p>
            <a:pPr marL="450850" indent="-450850">
              <a:buNone/>
            </a:pPr>
            <a:r>
              <a:rPr lang="ru-RU" dirty="0" smtClean="0">
                <a:solidFill>
                  <a:schemeClr val="tx1"/>
                </a:solidFill>
              </a:rPr>
              <a:t>а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b="1" dirty="0">
                <a:solidFill>
                  <a:schemeClr val="tx1"/>
                </a:solidFill>
              </a:rPr>
              <a:t>для осветительных приборов </a:t>
            </a:r>
            <a:r>
              <a:rPr lang="ru-RU" dirty="0">
                <a:solidFill>
                  <a:schemeClr val="tx1"/>
                </a:solidFill>
              </a:rPr>
              <a:t>(прожекторов и светильников) общего освещения напряжением </a:t>
            </a:r>
            <a:r>
              <a:rPr lang="ru-RU" b="1" dirty="0">
                <a:solidFill>
                  <a:schemeClr val="tx1"/>
                </a:solidFill>
              </a:rPr>
              <a:t>не более 220 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100" dirty="0" smtClean="0">
                <a:solidFill>
                  <a:schemeClr val="tx1"/>
                </a:solidFill>
              </a:rPr>
              <a:t>(</a:t>
            </a:r>
            <a:r>
              <a:rPr lang="ru-RU" sz="2100" dirty="0">
                <a:solidFill>
                  <a:schemeClr val="tx1"/>
                </a:solidFill>
              </a:rPr>
              <a:t>по согласованию с национальными органами </a:t>
            </a:r>
            <a:r>
              <a:rPr lang="ru-RU" sz="2100" dirty="0" err="1">
                <a:solidFill>
                  <a:schemeClr val="tx1"/>
                </a:solidFill>
              </a:rPr>
              <a:t>энергонадзора</a:t>
            </a:r>
            <a:r>
              <a:rPr lang="ru-RU" sz="2100" dirty="0">
                <a:solidFill>
                  <a:schemeClr val="tx1"/>
                </a:solidFill>
              </a:rPr>
              <a:t> допускается применение специальных осветительных устройств напряжением более </a:t>
            </a:r>
            <a:r>
              <a:rPr lang="ru-RU" sz="2100" b="1" dirty="0">
                <a:solidFill>
                  <a:schemeClr val="tx1"/>
                </a:solidFill>
              </a:rPr>
              <a:t>220 В</a:t>
            </a:r>
            <a:r>
              <a:rPr lang="ru-RU" sz="2100" dirty="0">
                <a:solidFill>
                  <a:schemeClr val="tx1"/>
                </a:solidFill>
              </a:rPr>
              <a:t>);</a:t>
            </a:r>
          </a:p>
          <a:p>
            <a:pPr marL="450850" indent="-450850">
              <a:buNone/>
            </a:pPr>
            <a:r>
              <a:rPr lang="ru-RU" dirty="0" smtClean="0">
                <a:solidFill>
                  <a:schemeClr val="tx1"/>
                </a:solidFill>
              </a:rPr>
              <a:t>б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b="1" dirty="0">
                <a:solidFill>
                  <a:schemeClr val="tx1"/>
                </a:solidFill>
              </a:rPr>
              <a:t>для светильников стационарного местного освещения, </a:t>
            </a:r>
            <a:r>
              <a:rPr lang="ru-RU" dirty="0">
                <a:solidFill>
                  <a:schemeClr val="tx1"/>
                </a:solidFill>
              </a:rPr>
              <a:t>установленных на недоступной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для </a:t>
            </a:r>
            <a:r>
              <a:rPr lang="ru-RU" dirty="0">
                <a:solidFill>
                  <a:schemeClr val="tx1"/>
                </a:solidFill>
              </a:rPr>
              <a:t>случайных прикосновений высоте, - </a:t>
            </a:r>
            <a:r>
              <a:rPr lang="ru-RU" b="1" dirty="0">
                <a:solidFill>
                  <a:schemeClr val="tx1"/>
                </a:solidFill>
              </a:rPr>
              <a:t>42 В;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b="1" dirty="0">
                <a:solidFill>
                  <a:schemeClr val="tx1"/>
                </a:solidFill>
              </a:rPr>
              <a:t>для ручных переносных светильников </a:t>
            </a: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b="1" dirty="0">
                <a:solidFill>
                  <a:schemeClr val="tx1"/>
                </a:solidFill>
              </a:rPr>
              <a:t>12 В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Примечание</a:t>
            </a:r>
            <a:r>
              <a:rPr lang="ru-RU" dirty="0">
                <a:solidFill>
                  <a:schemeClr val="tx1"/>
                </a:solidFill>
              </a:rPr>
              <a:t> - В сухих помещениях с </a:t>
            </a:r>
            <a:r>
              <a:rPr lang="ru-RU" dirty="0" err="1">
                <a:solidFill>
                  <a:schemeClr val="tx1"/>
                </a:solidFill>
              </a:rPr>
              <a:t>токонепроводящими</a:t>
            </a:r>
            <a:r>
              <a:rPr lang="ru-RU" dirty="0">
                <a:solidFill>
                  <a:schemeClr val="tx1"/>
                </a:solidFill>
              </a:rPr>
              <a:t> полами для питания ручных переносных светильников допускается применять напряжение </a:t>
            </a:r>
            <a:r>
              <a:rPr lang="ru-RU" b="1" dirty="0">
                <a:solidFill>
                  <a:schemeClr val="tx1"/>
                </a:solidFill>
              </a:rPr>
              <a:t>42 В.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3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Напряжение питания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665" y="1869073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ctr" fontAlgn="base">
              <a:buNone/>
            </a:pPr>
            <a:r>
              <a:rPr lang="ru-RU" dirty="0">
                <a:solidFill>
                  <a:schemeClr val="tx1"/>
                </a:solidFill>
              </a:rPr>
              <a:t>Напряжение питания светильников, устанавливаемых в тоннелях во время их строительства, должно быть не выше: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pPr fontAlgn="base"/>
            <a:r>
              <a:rPr lang="ru-RU" b="1" dirty="0" smtClean="0">
                <a:solidFill>
                  <a:schemeClr val="tx1"/>
                </a:solidFill>
              </a:rPr>
              <a:t>42 </a:t>
            </a:r>
            <a:r>
              <a:rPr lang="ru-RU" b="1" dirty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(в особо сырых помещениях - 12 В) - на готовых участках с бетонной или железобетонной отделкой диаметром до 2,5 м; </a:t>
            </a: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b="1" dirty="0" smtClean="0">
                <a:solidFill>
                  <a:schemeClr val="tx1"/>
                </a:solidFill>
              </a:rPr>
              <a:t>127 </a:t>
            </a:r>
            <a:r>
              <a:rPr lang="ru-RU" b="1" dirty="0">
                <a:solidFill>
                  <a:schemeClr val="tx1"/>
                </a:solidFill>
              </a:rPr>
              <a:t>В и 220 В</a:t>
            </a:r>
            <a:r>
              <a:rPr lang="ru-RU" dirty="0">
                <a:solidFill>
                  <a:schemeClr val="tx1"/>
                </a:solidFill>
              </a:rPr>
              <a:t> - на готовых участках с бетонной или железобетонной отделкой диаметром не менее 2,5 м;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pPr fontAlgn="base"/>
            <a:r>
              <a:rPr lang="ru-RU" b="1" dirty="0" smtClean="0">
                <a:solidFill>
                  <a:schemeClr val="tx1"/>
                </a:solidFill>
              </a:rPr>
              <a:t>12 </a:t>
            </a:r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ru-RU" dirty="0">
                <a:solidFill>
                  <a:schemeClr val="tx1"/>
                </a:solidFill>
              </a:rPr>
              <a:t> - на участках, где ведут работы по устройству бетонной или железобетонной отделки, и в </a:t>
            </a:r>
            <a:r>
              <a:rPr lang="ru-RU" dirty="0" err="1">
                <a:solidFill>
                  <a:schemeClr val="tx1"/>
                </a:solidFill>
              </a:rPr>
              <a:t>призабойных</a:t>
            </a:r>
            <a:r>
              <a:rPr lang="ru-RU" dirty="0">
                <a:solidFill>
                  <a:schemeClr val="tx1"/>
                </a:solidFill>
              </a:rPr>
              <a:t> участках.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8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85927"/>
            <a:ext cx="3041915" cy="228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Индекс цветопередачи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применяемых </a:t>
            </a:r>
            <a:r>
              <a:rPr lang="ru-RU" dirty="0">
                <a:solidFill>
                  <a:schemeClr val="tx1"/>
                </a:solidFill>
              </a:rPr>
              <a:t>источников света должен быть: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не </a:t>
            </a:r>
            <a:r>
              <a:rPr lang="ru-RU" b="1" dirty="0">
                <a:solidFill>
                  <a:schemeClr val="tx1"/>
                </a:solidFill>
              </a:rPr>
              <a:t>менее 20 </a:t>
            </a:r>
            <a:r>
              <a:rPr lang="ru-RU" dirty="0">
                <a:solidFill>
                  <a:schemeClr val="tx1"/>
                </a:solidFill>
              </a:rPr>
              <a:t>- при норме освещенности </a:t>
            </a:r>
            <a:r>
              <a:rPr lang="ru-RU" i="1" dirty="0">
                <a:solidFill>
                  <a:schemeClr val="tx1"/>
                </a:solidFill>
              </a:rPr>
              <a:t>50 </a:t>
            </a:r>
            <a:r>
              <a:rPr lang="ru-RU" i="1" dirty="0" err="1">
                <a:solidFill>
                  <a:schemeClr val="tx1"/>
                </a:solidFill>
              </a:rPr>
              <a:t>лк</a:t>
            </a:r>
            <a:r>
              <a:rPr lang="ru-RU" i="1" dirty="0">
                <a:solidFill>
                  <a:schemeClr val="tx1"/>
                </a:solidFill>
              </a:rPr>
              <a:t>;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</a:rPr>
              <a:t>не </a:t>
            </a:r>
            <a:r>
              <a:rPr lang="ru-RU" b="1" dirty="0">
                <a:solidFill>
                  <a:schemeClr val="tx1"/>
                </a:solidFill>
              </a:rPr>
              <a:t>менее 40 - </a:t>
            </a:r>
            <a:r>
              <a:rPr lang="ru-RU" dirty="0">
                <a:solidFill>
                  <a:schemeClr val="tx1"/>
                </a:solidFill>
              </a:rPr>
              <a:t>при норме освещенности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>более </a:t>
            </a:r>
            <a:r>
              <a:rPr lang="ru-RU" i="1" dirty="0">
                <a:solidFill>
                  <a:schemeClr val="tx1"/>
                </a:solidFill>
              </a:rPr>
              <a:t>50 </a:t>
            </a:r>
            <a:r>
              <a:rPr lang="ru-RU" i="1" dirty="0" err="1">
                <a:solidFill>
                  <a:schemeClr val="tx1"/>
                </a:solidFill>
              </a:rPr>
              <a:t>лк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5124862"/>
            <a:ext cx="4572001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ГОСТ 12.1.046-2014 Система стандартов безопасности труда (ССБТ). Строительство. Нормы освещения строительных площадок </a:t>
            </a:r>
          </a:p>
        </p:txBody>
      </p:sp>
    </p:spTree>
    <p:extLst>
      <p:ext uri="{BB962C8B-B14F-4D97-AF65-F5344CB8AC3E}">
        <p14:creationId xmlns:p14="http://schemas.microsoft.com/office/powerpoint/2010/main" val="405678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</a:rPr>
              <a:t>Для электрического </a:t>
            </a:r>
            <a:r>
              <a:rPr lang="ru-RU" sz="3600" dirty="0">
                <a:solidFill>
                  <a:schemeClr val="tx1"/>
                </a:solidFill>
              </a:rPr>
              <a:t>освещения строительных площадок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Autofit/>
          </a:bodyPr>
          <a:lstStyle/>
          <a:p>
            <a:pPr fontAlgn="base"/>
            <a:r>
              <a:rPr lang="ru-RU" sz="1800" dirty="0" smtClean="0">
                <a:solidFill>
                  <a:schemeClr val="tx1"/>
                </a:solidFill>
              </a:rPr>
              <a:t>следует </a:t>
            </a:r>
            <a:r>
              <a:rPr lang="ru-RU" sz="1800" dirty="0">
                <a:solidFill>
                  <a:schemeClr val="tx1"/>
                </a:solidFill>
              </a:rPr>
              <a:t>применять </a:t>
            </a:r>
            <a:r>
              <a:rPr lang="ru-RU" sz="1800" b="1" dirty="0">
                <a:solidFill>
                  <a:schemeClr val="tx1"/>
                </a:solidFill>
              </a:rPr>
              <a:t>типовые стационарные и передвижные инвентарные осветительные установки.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Передвижные инвентарные осветительные </a:t>
            </a:r>
            <a:r>
              <a:rPr lang="ru-RU" sz="1800" dirty="0" smtClean="0">
                <a:solidFill>
                  <a:schemeClr val="tx1"/>
                </a:solidFill>
              </a:rPr>
              <a:t>установки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необходимо размещать на строительной площадке в местах производства работ и в зоне транспортных путей.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/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Строительные машины должны быть оборудованы осветительными установками наружного освещения.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В тех случаях, когда строительные машины не поставляют комплектно с осветительным оборудованием для наружного освещения, 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при </a:t>
            </a:r>
            <a:r>
              <a:rPr lang="ru-RU" sz="1800" dirty="0">
                <a:solidFill>
                  <a:schemeClr val="tx1"/>
                </a:solidFill>
              </a:rPr>
              <a:t>проектировании электрического освещения 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должны </a:t>
            </a:r>
            <a:r>
              <a:rPr lang="ru-RU" sz="1800" dirty="0">
                <a:solidFill>
                  <a:schemeClr val="tx1"/>
                </a:solidFill>
              </a:rPr>
              <a:t>быть предусмотрены установки наружного освещения, монтируемые на корпусах машин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6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ГОСТ 12.1.046-2014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600" b="1" dirty="0">
                <a:solidFill>
                  <a:schemeClr val="tx1"/>
                </a:solidFill>
              </a:rPr>
              <a:t>Нормы освещения строительных площадок</a:t>
            </a:r>
          </a:p>
          <a:p>
            <a:pPr marL="0" indent="0" algn="ctr">
              <a:buNone/>
            </a:pPr>
            <a:r>
              <a:rPr lang="ru-RU" dirty="0" err="1">
                <a:solidFill>
                  <a:schemeClr val="tx1"/>
                </a:solidFill>
              </a:rPr>
              <a:t>Occupational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safety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standards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system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dirty="0" err="1" smtClean="0">
                <a:solidFill>
                  <a:schemeClr val="tx1"/>
                </a:solidFill>
              </a:rPr>
              <a:t>Building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Lighting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of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building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sites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Система </a:t>
            </a:r>
            <a:r>
              <a:rPr lang="ru-RU" sz="2000" dirty="0">
                <a:solidFill>
                  <a:schemeClr val="tx1"/>
                </a:solidFill>
              </a:rPr>
              <a:t>стандартов безопасности труда (ССБТ). Строительство.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МКС 91.060.50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Дата введения 2015-07-01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1D0C-05D7-4A2C-BECE-220BCAC671BA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9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/>
              <a:t>Выбор конкретных приборов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Учитывают их </a:t>
            </a:r>
            <a:r>
              <a:rPr lang="ru-RU" b="1" dirty="0">
                <a:solidFill>
                  <a:schemeClr val="tx1"/>
                </a:solidFill>
              </a:rPr>
              <a:t>силу и мощность, </a:t>
            </a:r>
            <a:r>
              <a:rPr lang="ru-RU" b="1" dirty="0" smtClean="0">
                <a:solidFill>
                  <a:schemeClr val="tx1"/>
                </a:solidFill>
              </a:rPr>
              <a:t>и </a:t>
            </a:r>
            <a:r>
              <a:rPr lang="ru-RU" b="1" dirty="0">
                <a:solidFill>
                  <a:schemeClr val="tx1"/>
                </a:solidFill>
              </a:rPr>
              <a:t>особенности конструктивного исполнения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Они могут </a:t>
            </a:r>
            <a:r>
              <a:rPr lang="ru-RU" dirty="0">
                <a:solidFill>
                  <a:schemeClr val="tx1"/>
                </a:solidFill>
              </a:rPr>
              <a:t>быть </a:t>
            </a:r>
            <a:r>
              <a:rPr lang="ru-RU" b="1" dirty="0">
                <a:solidFill>
                  <a:schemeClr val="tx1"/>
                </a:solidFill>
              </a:rPr>
              <a:t>водонепроницаемые и открытые, взрывозащищенного, пыленепроницаемого типа.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Требования </a:t>
            </a:r>
            <a:r>
              <a:rPr lang="ru-RU" dirty="0">
                <a:solidFill>
                  <a:schemeClr val="tx1"/>
                </a:solidFill>
              </a:rPr>
              <a:t>предъявляется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отношении дополнительной арматуры, </a:t>
            </a:r>
            <a:r>
              <a:rPr lang="ru-RU" dirty="0" smtClean="0">
                <a:solidFill>
                  <a:schemeClr val="tx1"/>
                </a:solidFill>
              </a:rPr>
              <a:t>применяемой </a:t>
            </a:r>
            <a:r>
              <a:rPr lang="ru-RU" dirty="0">
                <a:solidFill>
                  <a:schemeClr val="tx1"/>
                </a:solidFill>
              </a:rPr>
              <a:t>совместно с </a:t>
            </a:r>
            <a:r>
              <a:rPr lang="ru-RU" dirty="0" smtClean="0">
                <a:solidFill>
                  <a:schemeClr val="tx1"/>
                </a:solidFill>
              </a:rPr>
              <a:t>приборами освещения.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Приборы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для обеспечения общего освещения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с учетом требований электробезопасности)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размещают </a:t>
            </a:r>
            <a:r>
              <a:rPr lang="ru-RU" b="1" dirty="0">
                <a:solidFill>
                  <a:schemeClr val="tx1"/>
                </a:solidFill>
              </a:rPr>
              <a:t>на высоте не менее 2.5 метров от земной </a:t>
            </a:r>
            <a:r>
              <a:rPr lang="ru-RU" dirty="0">
                <a:solidFill>
                  <a:schemeClr val="tx1"/>
                </a:solidFill>
              </a:rPr>
              <a:t>поверхности (искусственного пола или настила).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Исключается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даже малейшая </a:t>
            </a:r>
            <a:r>
              <a:rPr lang="ru-RU" b="1" dirty="0">
                <a:solidFill>
                  <a:schemeClr val="tx1"/>
                </a:solidFill>
              </a:rPr>
              <a:t>вероятность контакта персонала с их токоведущими элементами</a:t>
            </a:r>
            <a:r>
              <a:rPr lang="ru-RU" dirty="0">
                <a:solidFill>
                  <a:schemeClr val="tx1"/>
                </a:solidFill>
              </a:rPr>
              <a:t>. Непосредственно рабочая зона озаряется источниками света (лампами и прожекторами), соединяемыми с </a:t>
            </a:r>
            <a:r>
              <a:rPr lang="ru-RU" dirty="0" err="1">
                <a:solidFill>
                  <a:schemeClr val="tx1"/>
                </a:solidFill>
              </a:rPr>
              <a:t>токонесущими</a:t>
            </a:r>
            <a:r>
              <a:rPr lang="ru-RU" dirty="0">
                <a:solidFill>
                  <a:schemeClr val="tx1"/>
                </a:solidFill>
              </a:rPr>
              <a:t> магистралями изолированным или шланговым проводом.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067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Осветительная вышка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обеспечивающая </a:t>
            </a:r>
            <a:r>
              <a:rPr lang="ru-RU" dirty="0">
                <a:solidFill>
                  <a:schemeClr val="tx1"/>
                </a:solidFill>
              </a:rPr>
              <a:t>расположение мощного источника света на значительной высоте и за счет этого большое покрытие площади освещения.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41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0968"/>
            <a:ext cx="63500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6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dirty="0"/>
              <a:t>Характеристики и возможности осветительной вышки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осветительная </a:t>
            </a:r>
            <a:r>
              <a:rPr lang="ru-RU" b="1" dirty="0">
                <a:solidFill>
                  <a:schemeClr val="tx1"/>
                </a:solidFill>
              </a:rPr>
              <a:t>вышка обладает множеством полезных и удобных функций, максимально облегчающих процесс транспортировки, монтажа и эксплуатации изделия.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Сборные мобильные конструкции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Устанавливаются </a:t>
            </a:r>
            <a:r>
              <a:rPr lang="ru-RU" dirty="0">
                <a:solidFill>
                  <a:schemeClr val="tx1"/>
                </a:solidFill>
              </a:rPr>
              <a:t>с необходимой высотой применительно к каждому конкретному объекту. 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Регулировка </a:t>
            </a:r>
            <a:r>
              <a:rPr lang="ru-RU" dirty="0">
                <a:solidFill>
                  <a:schemeClr val="tx1"/>
                </a:solidFill>
              </a:rPr>
              <a:t>высоты может осуществляться как дополнительными секциями, так и с помощью телескопического механизма, которым может быть оборудована осветительная вышка. 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Для </a:t>
            </a:r>
            <a:r>
              <a:rPr lang="ru-RU" dirty="0">
                <a:solidFill>
                  <a:schemeClr val="tx1"/>
                </a:solidFill>
              </a:rPr>
              <a:t>придания повышенной устойчивости используются дополнительные опоры. Это позволяет конструкциям значительной высоты, расположенным на открытом пространстве, успешно противостоять даже очень сильным порывам ветра.  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Для </a:t>
            </a:r>
            <a:r>
              <a:rPr lang="ru-RU" dirty="0">
                <a:solidFill>
                  <a:schemeClr val="tx1"/>
                </a:solidFill>
              </a:rPr>
              <a:t>удобства осветительная вышка может поворачиваться на угол до 360 градусов.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711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43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8496"/>
            <a:ext cx="2015401" cy="42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9" y="4206961"/>
            <a:ext cx="809625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2568"/>
            <a:ext cx="3679056" cy="367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031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44</a:t>
            </a:fld>
            <a:endParaRPr lang="ru-RU"/>
          </a:p>
        </p:txBody>
      </p:sp>
      <p:pic>
        <p:nvPicPr>
          <p:cNvPr id="16388" name="Picture 4" descr="http://textarchive.ru/images/604/1207517/7598f2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6" y="990992"/>
            <a:ext cx="865992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34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800" b="1" dirty="0" smtClean="0"/>
              <a:t>Расчет </a:t>
            </a:r>
            <a:br>
              <a:rPr lang="ru-RU" sz="4800" b="1" dirty="0" smtClean="0"/>
            </a:br>
            <a:r>
              <a:rPr lang="ru-RU" sz="4800" b="1" dirty="0" smtClean="0"/>
              <a:t>оптической оси мачты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45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5" y="2319578"/>
            <a:ext cx="833909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0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46</a:t>
            </a:fld>
            <a:endParaRPr lang="ru-RU"/>
          </a:p>
        </p:txBody>
      </p:sp>
      <p:pic>
        <p:nvPicPr>
          <p:cNvPr id="12290" name="Picture 2" descr="http://pgs-proekt.ru/image/cache/843-600/data/c/12/11-Bezopasn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4" y="215280"/>
            <a:ext cx="849838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33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dirty="0" smtClean="0"/>
              <a:t>Силовые линии  и освещение </a:t>
            </a:r>
            <a:br>
              <a:rPr lang="ru-RU" sz="3600" b="1" dirty="0" smtClean="0"/>
            </a:br>
            <a:r>
              <a:rPr lang="ru-RU" sz="3600" b="1" dirty="0" smtClean="0"/>
              <a:t>на строительной площадке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47</a:t>
            </a:fld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8500" r="43142" b="42250"/>
          <a:stretch/>
        </p:blipFill>
        <p:spPr bwMode="auto">
          <a:xfrm>
            <a:off x="611560" y="1844824"/>
            <a:ext cx="791332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5074819"/>
              </p:ext>
            </p:extLst>
          </p:nvPr>
        </p:nvGraphicFramePr>
        <p:xfrm>
          <a:off x="323528" y="1556792"/>
          <a:ext cx="4769745" cy="5064560"/>
        </p:xfrm>
        <a:graphic>
          <a:graphicData uri="http://schemas.openxmlformats.org/drawingml/2006/table">
            <a:tbl>
              <a:tblPr/>
              <a:tblGrid>
                <a:gridCol w="1589915"/>
                <a:gridCol w="1589915"/>
                <a:gridCol w="1589915"/>
              </a:tblGrid>
              <a:tr h="132564">
                <a:tc>
                  <a:txBody>
                    <a:bodyPr/>
                    <a:lstStyle/>
                    <a:p>
                      <a:pPr fontAlgn="t"/>
                      <a:endParaRPr lang="ru-RU" sz="1400" dirty="0">
                        <a:effectLst/>
                      </a:endParaRPr>
                    </a:p>
                  </a:txBody>
                  <a:tcPr marL="72999" marR="72999" marT="36500" marB="36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400">
                        <a:effectLst/>
                      </a:endParaRPr>
                    </a:p>
                  </a:txBody>
                  <a:tcPr marL="72999" marR="72999" marT="36500" marB="36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ru-RU" sz="1400">
                        <a:effectLst/>
                      </a:endParaRPr>
                    </a:p>
                  </a:txBody>
                  <a:tcPr marL="72999" marR="72999" marT="36500" marB="365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645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Краткое наименование страны по </a:t>
                      </a:r>
                      <a:r>
                        <a:rPr lang="ru-RU" sz="1400" u="sng">
                          <a:solidFill>
                            <a:srgbClr val="00466E"/>
                          </a:solidFill>
                          <a:effectLst/>
                          <a:hlinkClick r:id="rId2"/>
                        </a:rPr>
                        <a:t>МК (ИСО 3166) 004-97</a:t>
                      </a:r>
                      <a:endParaRPr lang="ru-RU" sz="140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Код страны по</a:t>
                      </a:r>
                      <a:r>
                        <a:rPr lang="ru-RU" sz="1400" u="sng">
                          <a:solidFill>
                            <a:srgbClr val="00466E"/>
                          </a:solidFill>
                          <a:effectLst/>
                          <a:hlinkClick r:id="rId2"/>
                        </a:rPr>
                        <a:t>МК (ИСО 3166) 004-97</a:t>
                      </a:r>
                      <a:endParaRPr lang="ru-RU" sz="140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400" dirty="0">
                          <a:solidFill>
                            <a:srgbClr val="2D2D2D"/>
                          </a:solidFill>
                          <a:effectLst/>
                        </a:rPr>
                        <a:t>Сокращенное наименование национального органа по стандартизации</a:t>
                      </a:r>
                      <a:br>
                        <a:rPr lang="ru-RU" sz="1400" dirty="0">
                          <a:solidFill>
                            <a:srgbClr val="2D2D2D"/>
                          </a:solidFill>
                          <a:effectLst/>
                        </a:rPr>
                      </a:br>
                      <a:endParaRPr lang="ru-RU" sz="1400" dirty="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334">
                <a:tc>
                  <a:txBody>
                    <a:bodyPr/>
                    <a:lstStyle/>
                    <a:p>
                      <a:pPr fontAlgn="base"/>
                      <a:r>
                        <a:rPr lang="ru-RU" sz="1400" dirty="0">
                          <a:solidFill>
                            <a:srgbClr val="2D2D2D"/>
                          </a:solidFill>
                          <a:effectLst/>
                        </a:rPr>
                        <a:t>Армения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solidFill>
                            <a:srgbClr val="2D2D2D"/>
                          </a:solidFill>
                          <a:effectLst/>
                        </a:rPr>
                        <a:t>AM</a:t>
                      </a:r>
                      <a:br>
                        <a:rPr lang="en-US" sz="1400">
                          <a:solidFill>
                            <a:srgbClr val="2D2D2D"/>
                          </a:solidFill>
                          <a:effectLst/>
                        </a:rPr>
                      </a:br>
                      <a:endParaRPr lang="en-US" sz="140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Минэкономики Республики Армения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1334"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Беларусь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solidFill>
                            <a:srgbClr val="2D2D2D"/>
                          </a:solidFill>
                          <a:effectLst/>
                        </a:rPr>
                        <a:t>BY</a:t>
                      </a:r>
                      <a:br>
                        <a:rPr lang="en-US" sz="1400">
                          <a:solidFill>
                            <a:srgbClr val="2D2D2D"/>
                          </a:solidFill>
                          <a:effectLst/>
                        </a:rPr>
                      </a:br>
                      <a:endParaRPr lang="en-US" sz="140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Госстандарт Республики Беларусь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334"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Киргизия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dirty="0">
                          <a:solidFill>
                            <a:srgbClr val="2D2D2D"/>
                          </a:solidFill>
                          <a:effectLst/>
                        </a:rPr>
                        <a:t>KG</a:t>
                      </a:r>
                      <a:br>
                        <a:rPr lang="en-US" sz="1400" dirty="0">
                          <a:solidFill>
                            <a:srgbClr val="2D2D2D"/>
                          </a:solidFill>
                          <a:effectLst/>
                        </a:rPr>
                      </a:br>
                      <a:endParaRPr lang="en-US" sz="1400" dirty="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Кыргызстандарт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334"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Молдова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solidFill>
                            <a:srgbClr val="2D2D2D"/>
                          </a:solidFill>
                          <a:effectLst/>
                        </a:rPr>
                        <a:t>MD</a:t>
                      </a:r>
                      <a:br>
                        <a:rPr lang="en-US" sz="1400">
                          <a:solidFill>
                            <a:srgbClr val="2D2D2D"/>
                          </a:solidFill>
                          <a:effectLst/>
                        </a:rPr>
                      </a:br>
                      <a:endParaRPr lang="en-US" sz="140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Молдова-Стандарт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334"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Россия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dirty="0">
                          <a:solidFill>
                            <a:srgbClr val="2D2D2D"/>
                          </a:solidFill>
                          <a:effectLst/>
                        </a:rPr>
                        <a:t>RU</a:t>
                      </a:r>
                      <a:br>
                        <a:rPr lang="en-US" sz="1400" dirty="0">
                          <a:solidFill>
                            <a:srgbClr val="2D2D2D"/>
                          </a:solidFill>
                          <a:effectLst/>
                        </a:rPr>
                      </a:br>
                      <a:endParaRPr lang="en-US" sz="1400" dirty="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Росстандарт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1334">
                <a:tc>
                  <a:txBody>
                    <a:bodyPr/>
                    <a:lstStyle/>
                    <a:p>
                      <a:pPr fontAlgn="base"/>
                      <a:r>
                        <a:rPr lang="ru-RU" sz="1400">
                          <a:solidFill>
                            <a:srgbClr val="2D2D2D"/>
                          </a:solidFill>
                          <a:effectLst/>
                        </a:rPr>
                        <a:t>Таджикистан</a:t>
                      </a: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>
                          <a:solidFill>
                            <a:srgbClr val="2D2D2D"/>
                          </a:solidFill>
                          <a:effectLst/>
                        </a:rPr>
                        <a:t>TJ</a:t>
                      </a:r>
                      <a:br>
                        <a:rPr lang="en-US" sz="1400">
                          <a:solidFill>
                            <a:srgbClr val="2D2D2D"/>
                          </a:solidFill>
                          <a:effectLst/>
                        </a:rPr>
                      </a:br>
                      <a:endParaRPr lang="en-US" sz="140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400" dirty="0" err="1">
                          <a:solidFill>
                            <a:srgbClr val="2D2D2D"/>
                          </a:solidFill>
                          <a:effectLst/>
                        </a:rPr>
                        <a:t>Таджикстандарт</a:t>
                      </a:r>
                      <a:endParaRPr lang="ru-RU" sz="1400" dirty="0">
                        <a:solidFill>
                          <a:srgbClr val="2D2D2D"/>
                        </a:solidFill>
                        <a:effectLst/>
                      </a:endParaRPr>
                    </a:p>
                  </a:txBody>
                  <a:tcPr marL="72999" marR="72999" marT="36500" marB="3650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47660" y="181863"/>
            <a:ext cx="7704856" cy="13542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  <a:t>1 РАЗРАБОТАН Федеральным бюджетным учреждением "Научно-исследовательский институт строительной физики Российской Академии архитектуры и строительных наук" (НИИСФ РААСН) при участии Общества с ограниченной ответственностью "ЦЕРЕРА-ЭКСПЕРТ"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  <a:t>2 ВНЕСЕН Техническим комитетом по стандартизации ТК 465 "Строительство"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  <a:t>3 ПРИНЯТ Межгосударственным советом по стандартизации, метрологии и сертификации по переписке 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  <a:t>(протокол от 30 сентября 2014 г. N 70-П)</a:t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2D2D2D"/>
                </a:solidFill>
                <a:effectLst/>
                <a:latin typeface="Arial" pitchFamily="34" charset="0"/>
                <a:cs typeface="Arial" pitchFamily="34" charset="0"/>
              </a:rPr>
              <a:t>За принятие стандарта проголосовали: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841242"/>
            <a:ext cx="3600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 Грамотное освещение </a:t>
            </a:r>
            <a:r>
              <a:rPr lang="ru-RU" sz="2000" dirty="0" smtClean="0"/>
              <a:t>строительных площадок снижает риск травматизма, и повышает качество производимых работ. </a:t>
            </a:r>
          </a:p>
          <a:p>
            <a:r>
              <a:rPr lang="ru-RU" sz="2000" dirty="0" smtClean="0"/>
              <a:t>     </a:t>
            </a:r>
            <a:r>
              <a:rPr lang="ru-RU" sz="2000" b="1" dirty="0" smtClean="0"/>
              <a:t>Важность освещения </a:t>
            </a:r>
            <a:r>
              <a:rPr lang="ru-RU" sz="2000" dirty="0" smtClean="0"/>
              <a:t>подтверждается специальным государственным стандартом, </a:t>
            </a:r>
            <a:r>
              <a:rPr lang="ru-RU" sz="2000" b="1" dirty="0" smtClean="0"/>
              <a:t>а отдельные аспекты освещения </a:t>
            </a:r>
            <a:r>
              <a:rPr lang="ru-RU" sz="2000" dirty="0" smtClean="0"/>
              <a:t>строительных площадок регулируются специальными нормами и правилами.</a:t>
            </a:r>
            <a:endParaRPr lang="ru-RU" sz="20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F7466-0D8B-4907-8F37-1D8C2FC4E80B}" type="datetime1">
              <a:rPr lang="ru-RU" smtClean="0"/>
              <a:t>29.04.2019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1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Нормативные </a:t>
            </a:r>
            <a:r>
              <a:rPr lang="ru-RU" dirty="0" smtClean="0">
                <a:effectLst/>
              </a:rPr>
              <a:t>ссылки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hlinkClick r:id="rId2"/>
              </a:rPr>
              <a:t>ГОСТ IEC 60598-2-5-2012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 Светильники.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Часть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2. Частные требования.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Раздел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5. Прожекторы заливающего света</a:t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u="sng" dirty="0">
                <a:solidFill>
                  <a:schemeClr val="bg2">
                    <a:lumMod val="10000"/>
                  </a:schemeClr>
                </a:solidFill>
                <a:hlinkClick r:id="rId3"/>
              </a:rPr>
              <a:t>ГОСТ 6047-90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 Прожекторы общего назначения. Общие технические условия</a:t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u="sng" dirty="0">
                <a:solidFill>
                  <a:schemeClr val="bg2">
                    <a:lumMod val="10000"/>
                  </a:schemeClr>
                </a:solidFill>
                <a:hlinkClick r:id="rId4"/>
              </a:rPr>
              <a:t>ГОСТ 8045-82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 Светильники для наружного освещения. Общие технические условия</a:t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u="sng" dirty="0">
                <a:solidFill>
                  <a:schemeClr val="bg2">
                    <a:lumMod val="10000"/>
                  </a:schemeClr>
                </a:solidFill>
                <a:hlinkClick r:id="rId5"/>
              </a:rPr>
              <a:t>ГОСТ 24940-96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 Здания и сооружения.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Методы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измерения освещенности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8984-A140-4CDE-A601-948310CEB3BD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1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Термины и </a:t>
            </a:r>
            <a:r>
              <a:rPr lang="ru-RU" dirty="0" smtClean="0">
                <a:effectLst/>
              </a:rPr>
              <a:t>определения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25637"/>
            <a:ext cx="8229600" cy="37052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Зона выполнения строительных работ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Часть </a:t>
            </a:r>
            <a:r>
              <a:rPr lang="ru-RU" dirty="0">
                <a:solidFill>
                  <a:schemeClr val="tx1"/>
                </a:solidFill>
              </a:rPr>
              <a:t>строительной площадки или строящегося помещения, на которой выполняется определенный вид строительных работ, характеризуемых определенными требованиями к освещению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3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dirty="0"/>
              <a:t>Электрическое освещение строительных площадок и участков 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1661-E2AE-4C46-ABF0-1186A7F8A539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78898230"/>
              </p:ext>
            </p:extLst>
          </p:nvPr>
        </p:nvGraphicFramePr>
        <p:xfrm>
          <a:off x="395536" y="1600200"/>
          <a:ext cx="8064896" cy="4625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75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Рабочее </a:t>
            </a:r>
            <a:r>
              <a:rPr lang="ru-RU" b="1" dirty="0" smtClean="0">
                <a:solidFill>
                  <a:schemeClr val="tx1"/>
                </a:solidFill>
              </a:rPr>
              <a:t>освещение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05178"/>
          </a:xfrm>
        </p:spPr>
        <p:txBody>
          <a:bodyPr>
            <a:normAutofit/>
          </a:bodyPr>
          <a:lstStyle/>
          <a:p>
            <a:pPr marL="0" indent="0" algn="ctr" fontAlgn="base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600" b="1" dirty="0" smtClean="0">
                <a:solidFill>
                  <a:schemeClr val="tx1"/>
                </a:solidFill>
              </a:rPr>
              <a:t>Освещение</a:t>
            </a:r>
            <a:r>
              <a:rPr lang="ru-RU" sz="2600" b="1" dirty="0">
                <a:solidFill>
                  <a:schemeClr val="tx1"/>
                </a:solidFill>
              </a:rPr>
              <a:t>, обеспечивающее нормируемые осветительные условия </a:t>
            </a:r>
            <a:r>
              <a:rPr lang="ru-RU" sz="2600" b="1" dirty="0" smtClean="0">
                <a:solidFill>
                  <a:schemeClr val="tx1"/>
                </a:solidFill>
              </a:rPr>
              <a:t/>
            </a:r>
            <a:br>
              <a:rPr lang="ru-RU" sz="2600" b="1" dirty="0" smtClean="0">
                <a:solidFill>
                  <a:schemeClr val="tx1"/>
                </a:solidFill>
              </a:rPr>
            </a:br>
            <a:r>
              <a:rPr lang="ru-RU" sz="2600" b="1" dirty="0" smtClean="0">
                <a:solidFill>
                  <a:schemeClr val="tx1"/>
                </a:solidFill>
              </a:rPr>
              <a:t>(</a:t>
            </a:r>
            <a:r>
              <a:rPr lang="ru-RU" sz="2600" b="1" dirty="0">
                <a:solidFill>
                  <a:schemeClr val="tx1"/>
                </a:solidFill>
              </a:rPr>
              <a:t>освещенность, </a:t>
            </a:r>
            <a:r>
              <a:rPr lang="ru-RU" sz="2600" b="1" dirty="0" smtClean="0">
                <a:solidFill>
                  <a:schemeClr val="tx1"/>
                </a:solidFill>
              </a:rPr>
              <a:t>качество </a:t>
            </a:r>
            <a:r>
              <a:rPr lang="ru-RU" sz="2600" b="1" dirty="0">
                <a:solidFill>
                  <a:schemeClr val="tx1"/>
                </a:solidFill>
              </a:rPr>
              <a:t>освещения</a:t>
            </a:r>
            <a:r>
              <a:rPr lang="ru-RU" sz="2600" b="1" dirty="0" smtClean="0">
                <a:solidFill>
                  <a:schemeClr val="tx1"/>
                </a:solidFill>
              </a:rPr>
              <a:t>)</a:t>
            </a:r>
            <a:br>
              <a:rPr lang="ru-RU" sz="2600" b="1" dirty="0" smtClean="0">
                <a:solidFill>
                  <a:schemeClr val="tx1"/>
                </a:solidFill>
              </a:rPr>
            </a:br>
            <a:r>
              <a:rPr lang="ru-RU" sz="2600" b="1" dirty="0" smtClean="0">
                <a:solidFill>
                  <a:schemeClr val="tx1"/>
                </a:solidFill>
              </a:rPr>
              <a:t> </a:t>
            </a:r>
            <a:r>
              <a:rPr lang="ru-RU" sz="2600" b="1" dirty="0">
                <a:solidFill>
                  <a:schemeClr val="tx1"/>
                </a:solidFill>
              </a:rPr>
              <a:t>в помещениях </a:t>
            </a:r>
            <a:r>
              <a:rPr lang="ru-RU" sz="2600" b="1" dirty="0" smtClean="0">
                <a:solidFill>
                  <a:schemeClr val="tx1"/>
                </a:solidFill>
              </a:rPr>
              <a:t/>
            </a:r>
            <a:br>
              <a:rPr lang="ru-RU" sz="2600" b="1" dirty="0" smtClean="0">
                <a:solidFill>
                  <a:schemeClr val="tx1"/>
                </a:solidFill>
              </a:rPr>
            </a:br>
            <a:r>
              <a:rPr lang="ru-RU" sz="2600" b="1" dirty="0" smtClean="0">
                <a:solidFill>
                  <a:schemeClr val="tx1"/>
                </a:solidFill>
              </a:rPr>
              <a:t>и </a:t>
            </a:r>
            <a:r>
              <a:rPr lang="ru-RU" sz="2600" b="1" dirty="0">
                <a:solidFill>
                  <a:schemeClr val="tx1"/>
                </a:solidFill>
              </a:rPr>
              <a:t>местах производства работ вне </a:t>
            </a:r>
            <a:r>
              <a:rPr lang="ru-RU" sz="2600" b="1" dirty="0" smtClean="0">
                <a:solidFill>
                  <a:schemeClr val="tx1"/>
                </a:solidFill>
              </a:rPr>
              <a:t>зданий.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2A70-983F-4899-81AF-4141E1313976}" type="datetime1">
              <a:rPr lang="ru-RU" smtClean="0"/>
              <a:t>29.04.2019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D466-2814-4602-819B-10AF6A2B2B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239</TotalTime>
  <Words>974</Words>
  <Application>Microsoft Office PowerPoint</Application>
  <PresentationFormat>Экран (4:3)</PresentationFormat>
  <Paragraphs>300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Calibri</vt:lpstr>
      <vt:lpstr>Cambria Math</vt:lpstr>
      <vt:lpstr>Century Gothic</vt:lpstr>
      <vt:lpstr>Courier New</vt:lpstr>
      <vt:lpstr>Palatino Linotype</vt:lpstr>
      <vt:lpstr>Roboto</vt:lpstr>
      <vt:lpstr>Исполнительная</vt:lpstr>
      <vt:lpstr>Освещение строительных площадок и зданий</vt:lpstr>
      <vt:lpstr>Для чего нужно освещение?</vt:lpstr>
      <vt:lpstr>Общие положения организации освещения</vt:lpstr>
      <vt:lpstr>Презентация PowerPoint</vt:lpstr>
      <vt:lpstr>Презентация PowerPoint</vt:lpstr>
      <vt:lpstr> Нормативные ссылки</vt:lpstr>
      <vt:lpstr>Термины и определения</vt:lpstr>
      <vt:lpstr>Электрическое освещение строительных площадок и участков </vt:lpstr>
      <vt:lpstr> Рабочее освещение</vt:lpstr>
      <vt:lpstr> Рабочее освещение</vt:lpstr>
      <vt:lpstr> Местное освещение </vt:lpstr>
      <vt:lpstr> Аварийное освещение</vt:lpstr>
      <vt:lpstr>Аварийное освещение </vt:lpstr>
      <vt:lpstr>Презентация PowerPoint</vt:lpstr>
      <vt:lpstr>Аварийное освещение </vt:lpstr>
      <vt:lpstr>Резервное освещение: </vt:lpstr>
      <vt:lpstr>Резервное и Эвакуационное освещение: </vt:lpstr>
      <vt:lpstr>Презентация PowerPoint</vt:lpstr>
      <vt:lpstr>Термины и определения</vt:lpstr>
      <vt:lpstr>Слепящее действие  осветительных установок </vt:lpstr>
      <vt:lpstr>Равномерность распределения освещенности  Uо на рабочих участках</vt:lpstr>
      <vt:lpstr>Поясняющий рисунок  по коэффициенту слепящей блескости</vt:lpstr>
      <vt:lpstr>Особенности прожекторов, используемых на стройке</vt:lpstr>
      <vt:lpstr>ТРЕБОВАНИЯ К ПРОЕКТУ ОСВЕЩЕНИЯ СТРОЙПЛОЩАДКИ</vt:lpstr>
      <vt:lpstr>Нормы и требования  к освещенности</vt:lpstr>
      <vt:lpstr>Презентация PowerPoint</vt:lpstr>
      <vt:lpstr>Соотношение освещенности окружающего пространства и объекта</vt:lpstr>
      <vt:lpstr>Расчет степени освещенности строительных площадок</vt:lpstr>
      <vt:lpstr>Формула определения количества осветителей (прожекторов, фонарей, ламп), необходимых для достаточного освещения территории установленной площади:</vt:lpstr>
      <vt:lpstr>Алгоритм выполнения расчета</vt:lpstr>
      <vt:lpstr>Пример</vt:lpstr>
      <vt:lpstr>Расчет освещённости строительной площадки</vt:lpstr>
      <vt:lpstr>Презентация PowerPoint</vt:lpstr>
      <vt:lpstr>Презентация PowerPoint</vt:lpstr>
      <vt:lpstr>Для освещения мест производства наружных строительных и монтажных работ следует применять источники света:</vt:lpstr>
      <vt:lpstr>Питание электрического освещения</vt:lpstr>
      <vt:lpstr>Напряжение питания </vt:lpstr>
      <vt:lpstr>Индекс цветопередачи </vt:lpstr>
      <vt:lpstr>Для электрического освещения строительных площадок </vt:lpstr>
      <vt:lpstr>Выбор конкретных приборов</vt:lpstr>
      <vt:lpstr>Осветительная вышка </vt:lpstr>
      <vt:lpstr>Характеристики и возможности осветительной вышки</vt:lpstr>
      <vt:lpstr>Презентация PowerPoint</vt:lpstr>
      <vt:lpstr>Презентация PowerPoint</vt:lpstr>
      <vt:lpstr>Расчет  оптической оси мачты</vt:lpstr>
      <vt:lpstr>Презентация PowerPoint</vt:lpstr>
      <vt:lpstr>Силовые линии  и освещение  на строительной площадке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Освещения строительных площадок и зданий</dc:title>
  <dc:creator>Admin</dc:creator>
  <cp:lastModifiedBy>User</cp:lastModifiedBy>
  <cp:revision>32</cp:revision>
  <dcterms:created xsi:type="dcterms:W3CDTF">2019-04-14T05:20:02Z</dcterms:created>
  <dcterms:modified xsi:type="dcterms:W3CDTF">2019-04-29T10:53:03Z</dcterms:modified>
</cp:coreProperties>
</file>