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1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57" r:id="rId13"/>
    <p:sldId id="274" r:id="rId14"/>
    <p:sldId id="276" r:id="rId15"/>
    <p:sldId id="278" r:id="rId16"/>
    <p:sldId id="275" r:id="rId17"/>
    <p:sldId id="283" r:id="rId18"/>
    <p:sldId id="279" r:id="rId19"/>
    <p:sldId id="261" r:id="rId20"/>
    <p:sldId id="272" r:id="rId21"/>
    <p:sldId id="273" r:id="rId22"/>
    <p:sldId id="280" r:id="rId23"/>
    <p:sldId id="281" r:id="rId24"/>
    <p:sldId id="282" r:id="rId25"/>
    <p:sldId id="258" r:id="rId26"/>
    <p:sldId id="260" r:id="rId27"/>
    <p:sldId id="259" r:id="rId28"/>
    <p:sldId id="286" r:id="rId29"/>
    <p:sldId id="284" r:id="rId30"/>
    <p:sldId id="285" r:id="rId31"/>
    <p:sldId id="287" r:id="rId32"/>
    <p:sldId id="288" r:id="rId33"/>
    <p:sldId id="289" r:id="rId34"/>
    <p:sldId id="290" r:id="rId35"/>
    <p:sldId id="294" r:id="rId36"/>
    <p:sldId id="296" r:id="rId37"/>
    <p:sldId id="298" r:id="rId38"/>
    <p:sldId id="292" r:id="rId39"/>
    <p:sldId id="29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034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108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5FCF5-E191-48DC-8A4A-33504E1E70A1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AF6A-C38F-49C3-961F-9FB29F5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5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0690-3CDF-4B97-99AE-37458B590A7F}" type="datetime1">
              <a:rPr lang="ru-RU" smtClean="0"/>
              <a:t>24.06.2022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FAFC-5D68-4F3A-A4E4-7325AF6A8010}" type="datetime1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422E-E1B6-4E66-89E6-F26DA7E99218}" type="datetime1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4C7BF-3F80-4918-BFF6-0A3E9AD1290E}" type="datetime1">
              <a:rPr lang="ru-RU" smtClean="0"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FC8DC-DC6F-4359-B700-A33624A2E557}" type="datetime1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8AA-072D-4F11-B48F-D85EACAE2876}" type="datetime1">
              <a:rPr lang="ru-RU" smtClean="0"/>
              <a:t>24.06.2022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3CE1-CF5F-46F1-BF5A-8323C13E879C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84F1-085C-426F-AAB6-9FC960B2464D}" type="datetime1">
              <a:rPr lang="ru-RU" smtClean="0"/>
              <a:t>24.06.2022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8BA7-6F01-43A1-83F9-A9804C1E8E2E}" type="datetime1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8FCD-6012-4B96-94FE-A96F905C6279}" type="datetime1">
              <a:rPr lang="ru-RU" smtClean="0"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FF9612F-A3CB-421A-BF98-BE6C9280B518}" type="datetime1">
              <a:rPr lang="ru-RU" smtClean="0"/>
              <a:t>24.06.2022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iofond.ru/view.aspx?id=551678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8118" y="3861048"/>
            <a:ext cx="6427763" cy="2676872"/>
          </a:xfrm>
        </p:spPr>
        <p:txBody>
          <a:bodyPr/>
          <a:lstStyle/>
          <a:p>
            <a:pPr algn="r"/>
            <a:r>
              <a:rPr lang="ru-RU" dirty="0" smtClean="0"/>
              <a:t>Д.т.н., профессор </a:t>
            </a:r>
          </a:p>
          <a:p>
            <a:pPr algn="r"/>
            <a:r>
              <a:rPr lang="ru-RU" dirty="0" err="1" smtClean="0"/>
              <a:t>Невзорова</a:t>
            </a:r>
            <a:r>
              <a:rPr lang="ru-RU" dirty="0" smtClean="0"/>
              <a:t> А.Б.</a:t>
            </a:r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r>
              <a:rPr lang="ru-RU" dirty="0" smtClean="0"/>
              <a:t>Гомель, </a:t>
            </a:r>
            <a:r>
              <a:rPr lang="ru-RU" dirty="0" err="1" smtClean="0"/>
              <a:t>БелГУТ</a:t>
            </a:r>
            <a:r>
              <a:rPr lang="ru-RU" dirty="0" smtClean="0"/>
              <a:t>, 2019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Электрооборудование </a:t>
            </a:r>
            <a:br>
              <a:rPr lang="ru-RU" dirty="0" smtClean="0"/>
            </a:br>
            <a:r>
              <a:rPr lang="ru-RU" dirty="0" smtClean="0"/>
              <a:t>строительных площадок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323919"/>
            <a:ext cx="7776864" cy="9575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Белорусский государственный университет транспорта</a:t>
            </a:r>
          </a:p>
          <a:p>
            <a:r>
              <a:rPr lang="ru-RU" sz="2000" dirty="0" smtClean="0"/>
              <a:t>Кафедра «Электротехника»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7558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10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3504" y="274638"/>
            <a:ext cx="7784920" cy="615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4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4904" y="304264"/>
            <a:ext cx="8589584" cy="60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63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Тема 1.1 Электрооборудование сварочных </a:t>
            </a:r>
            <a:r>
              <a:rPr lang="ru-RU" b="1" dirty="0" smtClean="0"/>
              <a:t>установок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Виды </a:t>
            </a:r>
            <a:r>
              <a:rPr lang="ru-RU" dirty="0"/>
              <a:t>и назначение сварки. Сварочные аппараты постоянного и переменного тока.</a:t>
            </a:r>
          </a:p>
          <a:p>
            <a:r>
              <a:rPr lang="ru-RU" dirty="0"/>
              <a:t>Классификация, основные типы, устройство сварочных трансформаторов.</a:t>
            </a:r>
          </a:p>
          <a:p>
            <a:r>
              <a:rPr lang="ru-RU" dirty="0"/>
              <a:t>Техника безопасности при работе со сварочным оборудованием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95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13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5550"/>
          <a:stretch/>
        </p:blipFill>
        <p:spPr>
          <a:xfrm>
            <a:off x="146304" y="0"/>
            <a:ext cx="8674168" cy="54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8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14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3504" y="274638"/>
            <a:ext cx="7442020" cy="62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3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15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5452"/>
          <a:stretch/>
        </p:blipFill>
        <p:spPr>
          <a:xfrm>
            <a:off x="533192" y="476672"/>
            <a:ext cx="853481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2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16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96888" y="1417638"/>
            <a:ext cx="76424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1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17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15616" y="106716"/>
            <a:ext cx="6560784" cy="65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8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18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48958" y="262806"/>
            <a:ext cx="8704385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Электрооборудование строительных кранов и подъемников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19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850776" y="2286000"/>
            <a:ext cx="7772400" cy="3087216"/>
          </a:xfrm>
        </p:spPr>
        <p:txBody>
          <a:bodyPr>
            <a:normAutofit/>
          </a:bodyPr>
          <a:lstStyle/>
          <a:p>
            <a:r>
              <a:rPr lang="ru-RU" dirty="0" smtClean="0"/>
              <a:t>Основное </a:t>
            </a:r>
            <a:r>
              <a:rPr lang="ru-RU" dirty="0"/>
              <a:t>и вспомогательное электрооборудование грузоподъемных машин.</a:t>
            </a:r>
          </a:p>
          <a:p>
            <a:r>
              <a:rPr lang="ru-RU" dirty="0"/>
              <a:t>Особенности работы электрооборудования строительных кранов и подъемников.</a:t>
            </a:r>
          </a:p>
          <a:p>
            <a:r>
              <a:rPr lang="ru-RU" dirty="0"/>
              <a:t>Электробезопасность при монтаже и эксплуатации грузоподъемных машин.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47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260648"/>
            <a:ext cx="8016180" cy="183485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ГОСТ IEC </a:t>
            </a:r>
            <a:r>
              <a:rPr lang="ru-RU" sz="2800" dirty="0" smtClean="0">
                <a:solidFill>
                  <a:schemeClr val="tx1"/>
                </a:solidFill>
              </a:rPr>
              <a:t>61140–2012</a:t>
            </a:r>
            <a:r>
              <a:rPr lang="ru-RU" sz="2800" b="1" dirty="0">
                <a:solidFill>
                  <a:schemeClr val="tx1"/>
                </a:solidFill>
              </a:rPr>
              <a:t> Защита от поражения электрическим током. Общие положения безопасности установок и оборудования 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</a:t>
            </a:r>
            <a:r>
              <a:rPr lang="ru-RU" sz="2800" b="1" dirty="0">
                <a:solidFill>
                  <a:schemeClr val="tx1"/>
                </a:solidFill>
              </a:rPr>
              <a:t>с Поправкой</a:t>
            </a:r>
            <a:r>
              <a:rPr lang="ru-RU" sz="2800" b="1" dirty="0" smtClean="0">
                <a:solidFill>
                  <a:schemeClr val="tx1"/>
                </a:solidFill>
              </a:rPr>
              <a:t>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876300" y="2420888"/>
            <a:ext cx="7772400" cy="4278620"/>
          </a:xfrm>
        </p:spPr>
        <p:txBody>
          <a:bodyPr>
            <a:normAutofit/>
          </a:bodyPr>
          <a:lstStyle/>
          <a:p>
            <a:r>
              <a:rPr lang="ru-RU" dirty="0"/>
              <a:t>Согласно </a:t>
            </a:r>
            <a:r>
              <a:rPr lang="ru-RU" dirty="0" smtClean="0"/>
              <a:t>: </a:t>
            </a:r>
            <a:r>
              <a:rPr lang="ru-RU" dirty="0"/>
              <a:t>«3.3 Электрическое оборудование – изделие, предназначенное для производства, передачи и изменения характеристик электрической энергии, а также для её преобразования в другой вид энергии».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541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Основное и вспомогательное электрооборудование грузоподъемных машин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20</a:t>
            </a:fld>
            <a:endParaRPr lang="ru-RU"/>
          </a:p>
        </p:txBody>
      </p:sp>
      <p:pic>
        <p:nvPicPr>
          <p:cNvPr id="1026" name="Picture 2" descr="https://media.istockphoto.com/vectors/set-of-heavy-construction-machines-icons-vector-illustration-vector-id529207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64953"/>
            <a:ext cx="4968552" cy="440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35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87902" y="274637"/>
            <a:ext cx="8060798" cy="60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Особенности работы электрооборудования строительных кранов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К ним относятся: повторно-кратковременный режим работы, частые изменения направления вращения (реверс), необходимость регулирования скорости привода, значительные перегрузки, вибрация, затрудненный доступ для обслуживания и ремонта, а для башенных кранов также работа в условиях загрязненности, влажности, значительного перепада температур. Поэтому электрооборудование должно обладать повышенной прочностью, высококачественной изоляцией и надежной защитой от окружающей среды. Этому требованию отвечают машины и аппараты специального кранового исполнения. Однако на некоторых кранах применяют также электрические машины и аппараты общего (не кранового) исполнения.</a:t>
            </a:r>
          </a:p>
        </p:txBody>
      </p:sp>
    </p:spTree>
    <p:extLst>
      <p:ext uri="{BB962C8B-B14F-4D97-AF65-F5344CB8AC3E}">
        <p14:creationId xmlns:p14="http://schemas.microsoft.com/office/powerpoint/2010/main" val="2297890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772400" cy="9589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Типы </a:t>
            </a:r>
            <a:r>
              <a:rPr lang="ru-RU" b="1" dirty="0">
                <a:solidFill>
                  <a:srgbClr val="FF0000"/>
                </a:solidFill>
              </a:rPr>
              <a:t>грузовых подъемников: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23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46304" y="1233636"/>
            <a:ext cx="8540496" cy="543386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шахтные </a:t>
            </a:r>
            <a:r>
              <a:rPr lang="ru-RU" b="1" dirty="0"/>
              <a:t>подъемники </a:t>
            </a:r>
            <a:r>
              <a:rPr lang="ru-RU" dirty="0" smtClean="0"/>
              <a:t>(для </a:t>
            </a:r>
            <a:r>
              <a:rPr lang="ru-RU" dirty="0"/>
              <a:t>использования снаружи здания</a:t>
            </a:r>
            <a:r>
              <a:rPr lang="ru-RU" dirty="0" smtClean="0"/>
              <a:t>),</a:t>
            </a:r>
          </a:p>
          <a:p>
            <a:r>
              <a:rPr lang="ru-RU" dirty="0" smtClean="0"/>
              <a:t> </a:t>
            </a:r>
            <a:r>
              <a:rPr lang="ru-RU" b="1" dirty="0"/>
              <a:t>консольные подъемники </a:t>
            </a:r>
            <a:r>
              <a:rPr lang="ru-RU" dirty="0" smtClean="0"/>
              <a:t>(для </a:t>
            </a:r>
            <a:r>
              <a:rPr lang="ru-RU" dirty="0"/>
              <a:t>малогабаритных грузов), </a:t>
            </a:r>
            <a:endParaRPr lang="ru-RU" dirty="0" smtClean="0"/>
          </a:p>
          <a:p>
            <a:r>
              <a:rPr lang="ru-RU" b="1" dirty="0" smtClean="0"/>
              <a:t>двухмачтовые</a:t>
            </a:r>
            <a:r>
              <a:rPr lang="ru-RU" dirty="0" smtClean="0"/>
              <a:t> (для </a:t>
            </a:r>
            <a:r>
              <a:rPr lang="ru-RU" dirty="0"/>
              <a:t>подъема объемных грузов</a:t>
            </a:r>
            <a:r>
              <a:rPr lang="ru-RU" dirty="0" smtClean="0"/>
              <a:t>),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платформенные</a:t>
            </a:r>
            <a:r>
              <a:rPr lang="ru-RU" dirty="0" smtClean="0"/>
              <a:t> (когда </a:t>
            </a:r>
            <a:r>
              <a:rPr lang="ru-RU" dirty="0"/>
              <a:t>требуется поднимать грузы исключительно в горизонтальном состоянии), </a:t>
            </a:r>
            <a:endParaRPr lang="ru-RU" dirty="0" smtClean="0"/>
          </a:p>
          <a:p>
            <a:r>
              <a:rPr lang="ru-RU" b="1" dirty="0"/>
              <a:t>г</a:t>
            </a:r>
            <a:r>
              <a:rPr lang="ru-RU" b="1" dirty="0" smtClean="0"/>
              <a:t>идравлические</a:t>
            </a:r>
            <a:r>
              <a:rPr lang="ru-RU" dirty="0" smtClean="0"/>
              <a:t> (используются </a:t>
            </a:r>
            <a:r>
              <a:rPr lang="ru-RU" dirty="0"/>
              <a:t>в жилых помещениях</a:t>
            </a:r>
            <a:r>
              <a:rPr lang="ru-RU" dirty="0" smtClean="0"/>
              <a:t>),</a:t>
            </a:r>
          </a:p>
          <a:p>
            <a:r>
              <a:rPr lang="ru-RU" b="1" dirty="0" smtClean="0"/>
              <a:t>строительные </a:t>
            </a:r>
            <a:r>
              <a:rPr lang="ru-RU" b="1" dirty="0"/>
              <a:t>подъемники </a:t>
            </a:r>
            <a:r>
              <a:rPr lang="ru-RU" dirty="0"/>
              <a:t>(используются при строительно-монтажных работах</a:t>
            </a:r>
            <a:r>
              <a:rPr lang="ru-RU" dirty="0" smtClean="0"/>
              <a:t>),</a:t>
            </a:r>
          </a:p>
          <a:p>
            <a:r>
              <a:rPr lang="ru-RU" b="1" dirty="0" smtClean="0"/>
              <a:t>кран-балки</a:t>
            </a:r>
            <a:r>
              <a:rPr lang="ru-RU" dirty="0" smtClean="0"/>
              <a:t> </a:t>
            </a:r>
            <a:r>
              <a:rPr lang="ru-RU" dirty="0"/>
              <a:t>(применяются на заводских складах и в цехах</a:t>
            </a:r>
            <a:r>
              <a:rPr lang="ru-RU" dirty="0" smtClean="0"/>
              <a:t>),</a:t>
            </a:r>
          </a:p>
          <a:p>
            <a:r>
              <a:rPr lang="ru-RU" b="1" dirty="0" smtClean="0"/>
              <a:t>тали</a:t>
            </a:r>
            <a:r>
              <a:rPr lang="ru-RU" dirty="0" smtClean="0"/>
              <a:t> </a:t>
            </a:r>
            <a:r>
              <a:rPr lang="ru-RU" dirty="0"/>
              <a:t>(поднятие/опускание и перемещение подвешенных грузов), </a:t>
            </a:r>
            <a:endParaRPr lang="ru-RU" dirty="0" smtClean="0"/>
          </a:p>
          <a:p>
            <a:r>
              <a:rPr lang="ru-RU" b="1" dirty="0" smtClean="0"/>
              <a:t>конвейеры</a:t>
            </a:r>
            <a:r>
              <a:rPr lang="ru-RU" dirty="0" smtClean="0"/>
              <a:t> </a:t>
            </a:r>
            <a:r>
              <a:rPr lang="ru-RU" dirty="0"/>
              <a:t>(непрерывное перемещение грузов).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400" dirty="0"/>
              <a:t>Источник: </a:t>
            </a:r>
            <a:r>
              <a:rPr lang="ru-RU" sz="1400" dirty="0">
                <a:hlinkClick r:id="rId2"/>
              </a:rPr>
              <a:t>https://</a:t>
            </a:r>
            <a:r>
              <a:rPr lang="ru-RU" sz="1400" dirty="0" smtClean="0">
                <a:hlinkClick r:id="rId2"/>
              </a:rPr>
              <a:t>www.bibliofond.ru/view.aspx?id=551678</a:t>
            </a:r>
            <a:r>
              <a:rPr lang="ru-RU" sz="1400" dirty="0" smtClean="0"/>
              <a:t>© </a:t>
            </a:r>
            <a:r>
              <a:rPr lang="ru-RU" sz="1400" dirty="0" err="1"/>
              <a:t>Библиофонд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432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24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6304" y="505470"/>
            <a:ext cx="8745217" cy="56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47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Тема 1.3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Электрифицированные ручные машины и электроинструменты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25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Содержание </a:t>
            </a:r>
            <a:r>
              <a:rPr lang="ru-RU" b="1" dirty="0"/>
              <a:t>учебного материала,</a:t>
            </a:r>
            <a:endParaRPr lang="ru-RU" dirty="0"/>
          </a:p>
          <a:p>
            <a:r>
              <a:rPr lang="ru-RU" dirty="0" smtClean="0"/>
              <a:t>Классификация </a:t>
            </a:r>
            <a:r>
              <a:rPr lang="ru-RU" dirty="0"/>
              <a:t>электрифицированных ручных машин и электроинструмента по назначению. Классы изоляции электрических машин и оборудования для подключения их к сети.</a:t>
            </a:r>
          </a:p>
          <a:p>
            <a:r>
              <a:rPr lang="ru-RU" dirty="0"/>
              <a:t>Конструкция электроинструментов. Комбинированный </a:t>
            </a:r>
            <a:r>
              <a:rPr lang="ru-RU" dirty="0" err="1"/>
              <a:t>электромеханизм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(электромагнитный </a:t>
            </a:r>
            <a:r>
              <a:rPr lang="ru-RU" dirty="0"/>
              <a:t>перфоратор</a:t>
            </a:r>
            <a:r>
              <a:rPr lang="ru-RU" dirty="0" smtClean="0"/>
              <a:t>).</a:t>
            </a:r>
          </a:p>
          <a:p>
            <a:r>
              <a:rPr lang="ru-RU" smtClean="0"/>
              <a:t>Эксплуатация</a:t>
            </a:r>
            <a:r>
              <a:rPr lang="ru-RU" dirty="0"/>
              <a:t>, ремонт и испытание ручных электрических машин.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072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104" y="534467"/>
            <a:ext cx="77724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Тема 1.4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b="1" dirty="0" err="1">
                <a:solidFill>
                  <a:srgbClr val="FF0000"/>
                </a:solidFill>
              </a:rPr>
              <a:t>Электропрогрев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бетона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и </a:t>
            </a:r>
            <a:r>
              <a:rPr lang="ru-RU" sz="3200" b="1" dirty="0" err="1">
                <a:solidFill>
                  <a:srgbClr val="FF0000"/>
                </a:solidFill>
              </a:rPr>
              <a:t>электрооттаивание</a:t>
            </a:r>
            <a:r>
              <a:rPr lang="ru-RU" sz="3200" b="1" dirty="0">
                <a:solidFill>
                  <a:srgbClr val="FF0000"/>
                </a:solidFill>
              </a:rPr>
              <a:t> грунта</a:t>
            </a:r>
            <a:r>
              <a:rPr lang="ru-RU" sz="3200" b="1" dirty="0" smtClean="0">
                <a:solidFill>
                  <a:srgbClr val="FF0000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26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07324" y="2122488"/>
            <a:ext cx="7772400" cy="3178720"/>
          </a:xfrm>
        </p:spPr>
        <p:txBody>
          <a:bodyPr/>
          <a:lstStyle/>
          <a:p>
            <a:r>
              <a:rPr lang="ru-RU" b="1" dirty="0" smtClean="0"/>
              <a:t>Содержание </a:t>
            </a:r>
            <a:r>
              <a:rPr lang="ru-RU" b="1" dirty="0"/>
              <a:t>учебного материала:</a:t>
            </a:r>
            <a:endParaRPr lang="ru-RU" dirty="0"/>
          </a:p>
          <a:p>
            <a:r>
              <a:rPr lang="ru-RU" dirty="0" smtClean="0"/>
              <a:t>Методы</a:t>
            </a:r>
            <a:r>
              <a:rPr lang="ru-RU" dirty="0"/>
              <a:t>, режимы, особенности </a:t>
            </a:r>
            <a:r>
              <a:rPr lang="ru-RU" dirty="0" err="1"/>
              <a:t>электропрогрева</a:t>
            </a:r>
            <a:r>
              <a:rPr lang="ru-RU" dirty="0"/>
              <a:t> бетона и грунта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286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27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27470"/>
          <a:stretch/>
        </p:blipFill>
        <p:spPr>
          <a:xfrm>
            <a:off x="374904" y="620688"/>
            <a:ext cx="8769096" cy="47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28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84082" y="274638"/>
            <a:ext cx="8064618" cy="60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2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29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20099"/>
          <a:stretch/>
        </p:blipFill>
        <p:spPr>
          <a:xfrm>
            <a:off x="131235" y="476672"/>
            <a:ext cx="8999023" cy="53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260648"/>
            <a:ext cx="8016180" cy="183485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На объектах строительства электрическая энергия используется (потребляется) в различных технологических установках,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среди </a:t>
            </a:r>
            <a:r>
              <a:rPr lang="ru-RU" sz="2800" dirty="0">
                <a:solidFill>
                  <a:srgbClr val="C00000"/>
                </a:solidFill>
              </a:rPr>
              <a:t>которых можно выделить</a:t>
            </a:r>
            <a:r>
              <a:rPr lang="ru-RU" sz="2800" dirty="0" smtClean="0">
                <a:solidFill>
                  <a:srgbClr val="C00000"/>
                </a:solidFill>
              </a:rPr>
              <a:t>: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2127508"/>
            <a:ext cx="8253164" cy="4572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производственные машины и механизмы (станки различного назначения, строительные краны, землеройные машины), потребителем электроэнергии в которых являются электрические двигатели, </a:t>
            </a:r>
            <a:r>
              <a:rPr lang="ru-RU" b="1" dirty="0"/>
              <a:t>преобразующие электрическую энергию в механическую</a:t>
            </a:r>
            <a:r>
              <a:rPr lang="ru-RU" dirty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термические установки, </a:t>
            </a:r>
            <a:r>
              <a:rPr lang="ru-RU" dirty="0" smtClean="0"/>
              <a:t>в </a:t>
            </a:r>
            <a:r>
              <a:rPr lang="ru-RU" dirty="0"/>
              <a:t>которых электрическая энергию преобразуется в тепловую;</a:t>
            </a:r>
          </a:p>
          <a:p>
            <a:r>
              <a:rPr lang="ru-RU" dirty="0" smtClean="0"/>
              <a:t> </a:t>
            </a:r>
            <a:r>
              <a:rPr lang="ru-RU" dirty="0"/>
              <a:t>установки электростатического и электромагнитного поля, электрофильтры;</a:t>
            </a:r>
          </a:p>
          <a:p>
            <a:r>
              <a:rPr lang="ru-RU" dirty="0" smtClean="0"/>
              <a:t> </a:t>
            </a:r>
            <a:r>
              <a:rPr lang="ru-RU" dirty="0"/>
              <a:t>электрохимические установки;</a:t>
            </a:r>
          </a:p>
          <a:p>
            <a:r>
              <a:rPr lang="ru-RU" dirty="0" smtClean="0"/>
              <a:t> </a:t>
            </a:r>
            <a:r>
              <a:rPr lang="ru-RU" dirty="0"/>
              <a:t>установки электроискровой обработки металлов;</a:t>
            </a:r>
          </a:p>
          <a:p>
            <a:r>
              <a:rPr lang="ru-RU" dirty="0" smtClean="0"/>
              <a:t> </a:t>
            </a:r>
            <a:r>
              <a:rPr lang="ru-RU" dirty="0"/>
              <a:t>ручной электрифицированный инструмент;</a:t>
            </a:r>
          </a:p>
          <a:p>
            <a:r>
              <a:rPr lang="ru-RU" dirty="0" smtClean="0"/>
              <a:t> </a:t>
            </a:r>
            <a:r>
              <a:rPr lang="ru-RU" dirty="0"/>
              <a:t>установки электроосвещения;</a:t>
            </a:r>
          </a:p>
          <a:p>
            <a:r>
              <a:rPr lang="ru-RU" dirty="0" smtClean="0"/>
              <a:t>устройства </a:t>
            </a:r>
            <a:r>
              <a:rPr lang="ru-RU" dirty="0"/>
              <a:t>контроля и диагностики.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660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30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0813"/>
          <a:stretch/>
        </p:blipFill>
        <p:spPr>
          <a:xfrm>
            <a:off x="603504" y="294060"/>
            <a:ext cx="7424880" cy="624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70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Электропрогрев</a:t>
            </a:r>
            <a:r>
              <a:rPr lang="ru-RU" dirty="0" smtClean="0">
                <a:solidFill>
                  <a:srgbClr val="FF0000"/>
                </a:solidFill>
              </a:rPr>
              <a:t> грунта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t="6969" b="11131"/>
          <a:stretch/>
        </p:blipFill>
        <p:spPr>
          <a:xfrm>
            <a:off x="1158258" y="1719721"/>
            <a:ext cx="7284684" cy="44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84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22096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Затраты электроэнергии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 прогрев грунта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32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51943"/>
          <a:stretch/>
        </p:blipFill>
        <p:spPr>
          <a:xfrm>
            <a:off x="603504" y="1844824"/>
            <a:ext cx="819096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Нагрев и сушка при отделочных работах. Воздушная пушка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131" y="2399377"/>
            <a:ext cx="5722138" cy="400102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77558" y="1417637"/>
            <a:ext cx="3564296" cy="23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87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Принцип работы газового воздушного обогревателя для строительных работ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34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3504" y="1459169"/>
            <a:ext cx="8327498" cy="499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5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Электродвигатели переменного </a:t>
            </a:r>
            <a:r>
              <a:rPr lang="ru-RU" dirty="0">
                <a:solidFill>
                  <a:srgbClr val="002060"/>
                </a:solidFill>
              </a:rPr>
              <a:t>тока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35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2319"/>
          <a:stretch/>
        </p:blipFill>
        <p:spPr>
          <a:xfrm>
            <a:off x="374904" y="219075"/>
            <a:ext cx="82804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5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Электродвигатели переменного </a:t>
            </a:r>
            <a:r>
              <a:rPr lang="ru-RU" dirty="0">
                <a:solidFill>
                  <a:srgbClr val="002060"/>
                </a:solidFill>
              </a:rPr>
              <a:t>тока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36</a:t>
            </a:fld>
            <a:endParaRPr lang="ru-RU"/>
          </a:p>
        </p:txBody>
      </p:sp>
      <p:pic>
        <p:nvPicPr>
          <p:cNvPr id="3076" name="Picture 4" descr="https://electrikexpert.ru/wp-content/uploads/2019/01/Generator-iz-asinhronnogo-dvigatelya-59-768x7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30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37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4758" y="357378"/>
            <a:ext cx="7830288" cy="58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2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Электродвигатели </a:t>
            </a:r>
            <a:r>
              <a:rPr lang="ru-RU" dirty="0"/>
              <a:t>постоянного тока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38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На производстве электродвигатели постоянного тока приводят в действие различные агрегаты и оборудование</a:t>
            </a:r>
            <a:r>
              <a:rPr lang="ru-RU" dirty="0" smtClean="0"/>
              <a:t>.</a:t>
            </a:r>
          </a:p>
          <a:p>
            <a:r>
              <a:rPr lang="ru-RU" dirty="0"/>
              <a:t>Главной обмоткой двигателя служит якорь, на который подается питание через коллектор и щеточный механизм. Он совершает вращательное движение в магнитном поле, образованном полюсами статора (корпуса двигателя). Якорь изготавливается из нескольких обмоток, уложенных в его пазах, и закрепленных там специальным эпоксидным составом.</a:t>
            </a:r>
          </a:p>
        </p:txBody>
      </p:sp>
    </p:spTree>
    <p:extLst>
      <p:ext uri="{BB962C8B-B14F-4D97-AF65-F5344CB8AC3E}">
        <p14:creationId xmlns:p14="http://schemas.microsoft.com/office/powerpoint/2010/main" val="3907071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39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6364" y="274638"/>
            <a:ext cx="8002060" cy="5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9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В некоторых установках преобразование электрической энергии происходит в несколько видов энергии. В электродуговых установках (электросварка), в установках электроосвещения электрическая энергия преобразуется одновременно в световую и тепловую энергию.</a:t>
            </a:r>
          </a:p>
        </p:txBody>
      </p:sp>
    </p:spTree>
    <p:extLst>
      <p:ext uri="{BB962C8B-B14F-4D97-AF65-F5344CB8AC3E}">
        <p14:creationId xmlns:p14="http://schemas.microsoft.com/office/powerpoint/2010/main" val="242285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/>
              <a:t>Основные виды </a:t>
            </a:r>
            <a:r>
              <a:rPr lang="ru-RU" sz="2800" i="1" dirty="0" err="1"/>
              <a:t>электроприемников</a:t>
            </a:r>
            <a:r>
              <a:rPr lang="ru-RU" sz="2800" i="1" dirty="0"/>
              <a:t>, применяемые в технологических установках различного назначения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5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03504" y="1447800"/>
            <a:ext cx="8083296" cy="507754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Электродвигатели</a:t>
            </a:r>
            <a:r>
              <a:rPr lang="ru-RU" i="1" dirty="0" smtClean="0"/>
              <a:t> </a:t>
            </a:r>
            <a:br>
              <a:rPr lang="ru-RU" i="1" dirty="0" smtClean="0"/>
            </a:br>
            <a:r>
              <a:rPr lang="ru-RU" dirty="0" smtClean="0"/>
              <a:t>используются </a:t>
            </a:r>
            <a:r>
              <a:rPr lang="ru-RU" dirty="0"/>
              <a:t>в электроприводах различных производственных механизмов для перемещения рабочих органов механизмов. В электроприводах, где не требуется осуществлять регулирование скорости вращения, используются асинхронные двигатели с различной частотой вращения. Они достаточно просты в обслуживании и надежны. В случае, если требуется широкий и плавный диапазон регулирования частоты вращения, применяют электроприводы с двигателем постоянного тока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80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/>
              <a:t>Основные виды </a:t>
            </a:r>
            <a:r>
              <a:rPr lang="ru-RU" sz="2800" i="1" dirty="0" err="1"/>
              <a:t>электроприемников</a:t>
            </a:r>
            <a:r>
              <a:rPr lang="ru-RU" sz="2800" i="1" dirty="0"/>
              <a:t>, применяемые в технологических установках различного назначения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6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03504" y="1447800"/>
            <a:ext cx="8083296" cy="507754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Нагреватели </a:t>
            </a:r>
            <a:r>
              <a:rPr lang="ru-RU" b="1" i="1" dirty="0">
                <a:solidFill>
                  <a:srgbClr val="C00000"/>
                </a:solidFill>
              </a:rPr>
              <a:t>электротермических установок</a:t>
            </a:r>
            <a:r>
              <a:rPr lang="ru-RU" i="1" dirty="0"/>
              <a:t>. 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>Электротермические </a:t>
            </a:r>
            <a:r>
              <a:rPr lang="ru-RU" dirty="0"/>
              <a:t>установки делятся на: электрические печи сопротивления, применяемые в ремонтных мастерских; электросварочные установки; установки индукционного нагрева для плавки и термообработки металлов и сплавов; установки прогрева бетона, термические коммунально-бытовые приборы.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18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План-схема и схема электроснабжения строительной площадки жилого дома</a:t>
            </a:r>
            <a:endParaRPr lang="ru-RU" sz="28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7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1309" t="15012" r="12177" b="24018"/>
          <a:stretch/>
        </p:blipFill>
        <p:spPr>
          <a:xfrm>
            <a:off x="603504" y="1412451"/>
            <a:ext cx="8045196" cy="48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0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842" y="13334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 Перечень электрооборудования строительной </a:t>
            </a:r>
            <a:r>
              <a:rPr lang="ru-RU" i="1" dirty="0" smtClean="0"/>
              <a:t>площадки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8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9649" t="32576" r="27734" b="19316"/>
          <a:stretch/>
        </p:blipFill>
        <p:spPr>
          <a:xfrm>
            <a:off x="521208" y="1412776"/>
            <a:ext cx="7795208" cy="49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0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/>
              <a:t>График работы потребителей электроэнергии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на </a:t>
            </a:r>
            <a:r>
              <a:rPr lang="ru-RU" sz="2000" i="1" dirty="0"/>
              <a:t>стройплощадке (из календарного плана строительства</a:t>
            </a:r>
            <a:r>
              <a:rPr lang="ru-RU" sz="2000" i="1" dirty="0" smtClean="0"/>
              <a:t>)</a:t>
            </a:r>
            <a:endParaRPr lang="ru-RU" sz="2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24.06.2022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9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39029" y="980303"/>
            <a:ext cx="7527117" cy="54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75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557</TotalTime>
  <Words>681</Words>
  <Application>Microsoft Office PowerPoint</Application>
  <PresentationFormat>Экран (4:3)</PresentationFormat>
  <Paragraphs>141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Справедливость</vt:lpstr>
      <vt:lpstr>Электрооборудование  строительных площадок</vt:lpstr>
      <vt:lpstr>ГОСТ IEC 61140–2012 Защита от поражения электрическим током. Общие положения безопасности установок и оборудования  (с Поправкой)</vt:lpstr>
      <vt:lpstr>На объектах строительства электрическая энергия используется (потребляется) в различных технологических установках,  среди которых можно выделить:</vt:lpstr>
      <vt:lpstr>Презентация PowerPoint</vt:lpstr>
      <vt:lpstr>Основные виды электроприемников, применяемые в технологических установках различного назначения.</vt:lpstr>
      <vt:lpstr>Основные виды электроприемников, применяемые в технологических установках различного назначения.</vt:lpstr>
      <vt:lpstr>План-схема и схема электроснабжения строительной площадки жилого дома</vt:lpstr>
      <vt:lpstr> Перечень электрооборудования строительной площадки</vt:lpstr>
      <vt:lpstr>График работы потребителей электроэнергии  на стройплощадке (из календарного плана строительства)</vt:lpstr>
      <vt:lpstr>Презентация PowerPoint</vt:lpstr>
      <vt:lpstr>Презентация PowerPoint</vt:lpstr>
      <vt:lpstr>Тема 1.1 Электрооборудование сварочных установок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Электрооборудование строительных кранов и подъемников.</vt:lpstr>
      <vt:lpstr>Основное и вспомогательное электрооборудование грузоподъемных машин</vt:lpstr>
      <vt:lpstr>Презентация PowerPoint</vt:lpstr>
      <vt:lpstr>Особенности работы электрооборудования строительных кранов</vt:lpstr>
      <vt:lpstr>Типы грузовых подъемников: </vt:lpstr>
      <vt:lpstr>Презентация PowerPoint</vt:lpstr>
      <vt:lpstr>Тема 1.3 Электрифицированные ручные машины и электроинструменты.</vt:lpstr>
      <vt:lpstr>Тема 1.4 Электропрогрев бетона  и электрооттаивание грунта.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Электропрогрев грунта</vt:lpstr>
      <vt:lpstr>Затраты электроэнергии  на прогрев грунта</vt:lpstr>
      <vt:lpstr>Нагрев и сушка при отделочных работах. Воздушная пушка</vt:lpstr>
      <vt:lpstr>Принцип работы газового воздушного обогревателя для строительных работ</vt:lpstr>
      <vt:lpstr>Электродвигатели переменного тока</vt:lpstr>
      <vt:lpstr>Электродвигатели переменного тока</vt:lpstr>
      <vt:lpstr>Презентация PowerPoint</vt:lpstr>
      <vt:lpstr>Электродвигатели постоянного тока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Электроснабжение строительных площадок</dc:title>
  <dc:creator>Admin</dc:creator>
  <cp:lastModifiedBy>User</cp:lastModifiedBy>
  <cp:revision>52</cp:revision>
  <dcterms:created xsi:type="dcterms:W3CDTF">2019-04-14T06:44:12Z</dcterms:created>
  <dcterms:modified xsi:type="dcterms:W3CDTF">2022-06-24T13:07:41Z</dcterms:modified>
</cp:coreProperties>
</file>