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13" r:id="rId3"/>
    <p:sldId id="317" r:id="rId4"/>
    <p:sldId id="324" r:id="rId5"/>
    <p:sldId id="330" r:id="rId6"/>
    <p:sldId id="331" r:id="rId7"/>
    <p:sldId id="333" r:id="rId8"/>
    <p:sldId id="334" r:id="rId9"/>
    <p:sldId id="336" r:id="rId10"/>
    <p:sldId id="335" r:id="rId11"/>
    <p:sldId id="337" r:id="rId12"/>
    <p:sldId id="338" r:id="rId13"/>
    <p:sldId id="332" r:id="rId14"/>
    <p:sldId id="318" r:id="rId15"/>
    <p:sldId id="328" r:id="rId16"/>
    <p:sldId id="329" r:id="rId17"/>
    <p:sldId id="326" r:id="rId18"/>
    <p:sldId id="327" r:id="rId19"/>
    <p:sldId id="323" r:id="rId20"/>
    <p:sldId id="314" r:id="rId21"/>
    <p:sldId id="319" r:id="rId22"/>
    <p:sldId id="320" r:id="rId23"/>
    <p:sldId id="321" r:id="rId24"/>
    <p:sldId id="322" r:id="rId25"/>
    <p:sldId id="315" r:id="rId26"/>
    <p:sldId id="33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8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62E03-4658-4C6C-B347-ED4D0613449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65510-32C7-45F0-8F90-29D955B9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9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fb.ru/article/379662/vidyi-elektroinstrumentov-klassifikatsiya-i-harakteristiki-naznachenie-i-primeneni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fb.ru/article/379662/vidyi-elektroinstrumentov-klassifikatsiya-i-harakteristiki-naznachenie-i-primeneni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ltechbook.ru/pravila_jelektrobezopasnosti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9.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Электрифицированный инструмент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4732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Невзорова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Алла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Брониславовна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доктор технических наук, профессор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Гомель 2019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9435"/>
          <a:stretch/>
        </p:blipFill>
        <p:spPr>
          <a:xfrm>
            <a:off x="1042110" y="659521"/>
            <a:ext cx="7059780" cy="3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7524" y="2348880"/>
            <a:ext cx="8568952" cy="41764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Класс </a:t>
            </a:r>
            <a:r>
              <a:rPr lang="ru-RU" sz="3200" dirty="0"/>
              <a:t>защиты электрооборудования от поражения электрическим током определяет способ и степень обеспечения безопасности при его эксплуатации. Приведенная ниже таблица содержит перечень основных конструктивных особенностей электрооборудования в зависимости от класса защиты.</a:t>
            </a:r>
          </a:p>
          <a:p>
            <a:r>
              <a:rPr lang="en-US" dirty="0"/>
              <a:t>https://eltechbook.ru/princip_raboty_zashhita.html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КЛАССЫ ЗАЩИТЫ </a:t>
            </a:r>
            <a:r>
              <a:rPr lang="ru-RU" dirty="0" smtClean="0"/>
              <a:t>ЭЛЕКТРООБОРУДОВАНИЯ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0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19256" cy="78641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КЛАССЫ ЗАЩИТЫ </a:t>
            </a:r>
            <a:r>
              <a:rPr lang="ru-RU" sz="3200" dirty="0" smtClean="0">
                <a:solidFill>
                  <a:schemeClr val="tx1"/>
                </a:solidFill>
              </a:rPr>
              <a:t>ЭЛЕКТРООБОРУДОВАНИЯ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580" t="8657" r="35611" b="16532"/>
          <a:stretch/>
        </p:blipFill>
        <p:spPr>
          <a:xfrm>
            <a:off x="872067" y="1124743"/>
            <a:ext cx="7660373" cy="57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62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91056"/>
            <a:ext cx="8327256" cy="5078304"/>
          </a:xfrm>
        </p:spPr>
        <p:txBody>
          <a:bodyPr>
            <a:noAutofit/>
          </a:bodyPr>
          <a:lstStyle/>
          <a:p>
            <a:r>
              <a:rPr lang="ru-RU" sz="1600" dirty="0" smtClean="0"/>
              <a:t>Разделение </a:t>
            </a:r>
            <a:r>
              <a:rPr lang="ru-RU" sz="1600" dirty="0"/>
              <a:t>на классы электроинструмента и ручных электрических машин выполняется в зависимости от их уровня безопасности: </a:t>
            </a:r>
            <a:endParaRPr lang="ru-RU" sz="1600" dirty="0" smtClean="0"/>
          </a:p>
          <a:p>
            <a:r>
              <a:rPr lang="ru-RU" sz="1600" dirty="0" smtClean="0"/>
              <a:t>«</a:t>
            </a:r>
            <a:r>
              <a:rPr lang="ru-RU" sz="1600" dirty="0"/>
              <a:t>0». Для данного класса характерно наличие номинального напряжения. Заземление отсутствует. Имеется только рабочая изоляция. Предназначаются для помещений без повышенной опасности. </a:t>
            </a:r>
            <a:endParaRPr lang="ru-RU" sz="1600" dirty="0" smtClean="0"/>
          </a:p>
          <a:p>
            <a:r>
              <a:rPr lang="ru-RU" sz="1600" dirty="0" smtClean="0"/>
              <a:t>«</a:t>
            </a:r>
            <a:r>
              <a:rPr lang="ru-RU" sz="1600" dirty="0"/>
              <a:t>01». В наличии рабочая изоляция и заземляющее приспособление при отсутствии заземляющей жилы к источнику электропитания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«1». Электроинструмент 1 класса содержит рабочую изоляцию, заземляющее устройство, жилу в проводе и вилку «земля – контакт». Это компьютеры, стиральные машины, микроволновые печи. В руководстве по эксплуатации обозначено, что при соединении вилки со специальной розеткой, содержащей заземляющий контакт, применение такого электрооборудование не ограничено. При отсутствии заземления эти приборы приравниваются к нулевому классу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«2». Не содержит заземляющих элементов. Характерно двойное изолирование всех деталей, с которыми возможен контакт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"3". Электроинструмент питается при напряжении, не превышающем 42 В, и не нуждается в заземлении. - Читайте подробнее на BusinessMan.ru: https://businessman.ru/new-klassy-elektroinstrumenta-raznovidnosti-i-sposoby-zashhity.html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Классификация по степени безопасности </a:t>
            </a:r>
          </a:p>
        </p:txBody>
      </p:sp>
    </p:spTree>
    <p:extLst>
      <p:ext uri="{BB962C8B-B14F-4D97-AF65-F5344CB8AC3E}">
        <p14:creationId xmlns:p14="http://schemas.microsoft.com/office/powerpoint/2010/main" val="4291984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48" y="381492"/>
            <a:ext cx="7613104" cy="57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1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1" y="2132856"/>
            <a:ext cx="7823200" cy="4536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Различают </a:t>
            </a:r>
          </a:p>
          <a:p>
            <a:r>
              <a:rPr lang="ru-RU" dirty="0" smtClean="0"/>
              <a:t>сверлильную </a:t>
            </a:r>
            <a:r>
              <a:rPr lang="ru-RU" dirty="0"/>
              <a:t>машину </a:t>
            </a:r>
            <a:r>
              <a:rPr lang="ru-RU" b="1" dirty="0"/>
              <a:t>вращательного</a:t>
            </a:r>
            <a:r>
              <a:rPr lang="ru-RU" dirty="0"/>
              <a:t> действия и сверлильную машину </a:t>
            </a:r>
            <a:r>
              <a:rPr lang="ru-RU" b="1" dirty="0"/>
              <a:t>ударно-вращательного</a:t>
            </a:r>
            <a:r>
              <a:rPr lang="ru-RU" dirty="0"/>
              <a:t> действия.</a:t>
            </a:r>
          </a:p>
          <a:p>
            <a:r>
              <a:rPr lang="ru-RU" dirty="0"/>
              <a:t>Электрическая сверлильная машина вращательного действия представляет собой сверлильную машину, предназначенную для выполнения отверстий в металле, пластических массах, дереве и т.д. Машина осуществляет вращательное движение по часовой стрелке (со стороны подачи) с постоянной или изменяющейся частотой вращения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1. </a:t>
            </a:r>
            <a:r>
              <a:rPr lang="ru-RU" dirty="0" smtClean="0"/>
              <a:t>Электрические </a:t>
            </a:r>
            <a:br>
              <a:rPr lang="ru-RU" dirty="0" smtClean="0"/>
            </a:br>
            <a:r>
              <a:rPr lang="ru-RU" dirty="0" smtClean="0"/>
              <a:t>сверлильные </a:t>
            </a:r>
            <a:r>
              <a:rPr lang="ru-RU" dirty="0"/>
              <a:t>машины </a:t>
            </a:r>
          </a:p>
        </p:txBody>
      </p:sp>
    </p:spTree>
    <p:extLst>
      <p:ext uri="{BB962C8B-B14F-4D97-AF65-F5344CB8AC3E}">
        <p14:creationId xmlns:p14="http://schemas.microsoft.com/office/powerpoint/2010/main" val="3355328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591056"/>
            <a:ext cx="7668840" cy="4535107"/>
          </a:xfrm>
        </p:spPr>
        <p:txBody>
          <a:bodyPr/>
          <a:lstStyle/>
          <a:p>
            <a:r>
              <a:rPr lang="ru-RU" dirty="0"/>
              <a:t>Сверлильные машины имеют единую принципиальную схему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двигатель — редуктор — шпиндель) и отличаются друг от друга конструктивным оформлением, габаритами, массой, частотой вра­щения </a:t>
            </a:r>
            <a:r>
              <a:rPr lang="ru-RU" dirty="0" smtClean="0"/>
              <a:t>шпинделей</a:t>
            </a:r>
            <a:r>
              <a:rPr lang="ru-RU" dirty="0"/>
              <a:t>, типом двигателя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В зависимости от режима ра­боты сверлильные РМ подразделяются на три типа; легкие, средние и тяжелые с диаметром сверления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6 </a:t>
            </a:r>
            <a:r>
              <a:rPr lang="ru-RU" dirty="0"/>
              <a:t>... 9, 12 ... 14 и 23 ... 32 мм соответственно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585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130" y="1772816"/>
            <a:ext cx="6028241" cy="345122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1451" y="368449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/>
              <a:t>Схема устройства электрической дрели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4647977"/>
            <a:ext cx="7758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b="1" dirty="0"/>
              <a:t>Устройство электродвигателя инструмента</a:t>
            </a:r>
          </a:p>
          <a:p>
            <a:pPr algn="ctr"/>
            <a:r>
              <a:rPr lang="ru-RU" dirty="0"/>
              <a:t>Дрель имеет в конструкции коллекторный электродвигатель, в составе которого 3 главных составляющих, среди них:</a:t>
            </a:r>
          </a:p>
          <a:p>
            <a:pPr algn="ctr"/>
            <a:r>
              <a:rPr lang="ru-RU" dirty="0" smtClean="0"/>
              <a:t>статор; якорь; угольные </a:t>
            </a:r>
            <a:r>
              <a:rPr lang="ru-RU" dirty="0"/>
              <a:t>щетки.</a:t>
            </a:r>
          </a:p>
        </p:txBody>
      </p:sp>
    </p:spTree>
    <p:extLst>
      <p:ext uri="{BB962C8B-B14F-4D97-AF65-F5344CB8AC3E}">
        <p14:creationId xmlns:p14="http://schemas.microsoft.com/office/powerpoint/2010/main" val="232345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320247"/>
            <a:ext cx="4555369" cy="308056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7745" y="2860531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включает </a:t>
            </a:r>
            <a:r>
              <a:rPr lang="ru-RU" dirty="0"/>
              <a:t>в свой состав электрический двигатель. Именно благодаря ему обеспечивается вращение сверлящего элемента. Мощность </a:t>
            </a:r>
            <a:r>
              <a:rPr lang="ru-RU" dirty="0" smtClean="0"/>
              <a:t>двигателя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влияет на скорость вращения, силу, продуктивность сверления </a:t>
            </a:r>
            <a:br>
              <a:rPr lang="ru-RU" dirty="0"/>
            </a:br>
            <a:r>
              <a:rPr lang="ru-RU" dirty="0" smtClean="0"/>
              <a:t>и </a:t>
            </a:r>
            <a:r>
              <a:rPr lang="ru-RU" dirty="0"/>
              <a:t>прочие важные параметры.</a:t>
            </a:r>
          </a:p>
          <a:p>
            <a:r>
              <a:rPr lang="ru-RU" dirty="0"/>
              <a:t>Самая скромная бытовая модель может иметь мощность в 250 Вт. У агрегатов профессионального класса этот показатель достигает 1500 Вт и больше.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Конструкция электродрели </a:t>
            </a:r>
          </a:p>
        </p:txBody>
      </p:sp>
    </p:spTree>
    <p:extLst>
      <p:ext uri="{BB962C8B-B14F-4D97-AF65-F5344CB8AC3E}">
        <p14:creationId xmlns:p14="http://schemas.microsoft.com/office/powerpoint/2010/main" val="154282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01" t="19762" r="26840" b="11384"/>
          <a:stretch/>
        </p:blipFill>
        <p:spPr>
          <a:xfrm>
            <a:off x="455530" y="338327"/>
            <a:ext cx="8004902" cy="647486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4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36912"/>
            <a:ext cx="7408333" cy="3450696"/>
          </a:xfrm>
        </p:spPr>
        <p:txBody>
          <a:bodyPr/>
          <a:lstStyle/>
          <a:p>
            <a:r>
              <a:rPr lang="ru-RU" dirty="0" smtClean="0"/>
              <a:t>Резание</a:t>
            </a:r>
            <a:r>
              <a:rPr lang="ru-RU" dirty="0"/>
              <a:t>: </a:t>
            </a:r>
            <a:endParaRPr lang="ru-RU" dirty="0" smtClean="0"/>
          </a:p>
          <a:p>
            <a:r>
              <a:rPr lang="ru-RU" dirty="0" smtClean="0"/>
              <a:t>профильного </a:t>
            </a:r>
            <a:r>
              <a:rPr lang="ru-RU" dirty="0"/>
              <a:t>проката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полимерных материалов; </a:t>
            </a:r>
            <a:endParaRPr lang="ru-RU" dirty="0" smtClean="0"/>
          </a:p>
          <a:p>
            <a:r>
              <a:rPr lang="ru-RU" dirty="0" smtClean="0"/>
              <a:t>стеклопластика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листового </a:t>
            </a:r>
            <a:r>
              <a:rPr lang="ru-RU" dirty="0"/>
              <a:t>металла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Обработка </a:t>
            </a:r>
            <a:r>
              <a:rPr lang="ru-RU" dirty="0" smtClean="0"/>
              <a:t>кромок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под сварку.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Режущие машины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94" y="1621453"/>
            <a:ext cx="3190118" cy="2125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09" y="3970598"/>
            <a:ext cx="3175515" cy="21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0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109537"/>
            <a:ext cx="9525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59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580" y="2276872"/>
            <a:ext cx="4042420" cy="404242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16832"/>
            <a:ext cx="7408333" cy="3450696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Резание</a:t>
            </a:r>
            <a:r>
              <a:rPr lang="ru-RU" sz="2800" dirty="0"/>
              <a:t>: арматуры и профильного металла; мелкого проката. </a:t>
            </a:r>
            <a:endParaRPr lang="ru-RU" sz="2800" dirty="0" smtClean="0"/>
          </a:p>
          <a:p>
            <a:r>
              <a:rPr lang="ru-RU" sz="2800" dirty="0" smtClean="0"/>
              <a:t>Зачистка</a:t>
            </a:r>
            <a:r>
              <a:rPr lang="ru-RU" sz="2800" dirty="0"/>
              <a:t>: голов ж/б свай</a:t>
            </a:r>
            <a:r>
              <a:rPr lang="ru-RU" sz="2800" dirty="0" smtClean="0"/>
              <a:t>;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металла; сварных швов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Шлифование: шпаклеванных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поверхностей</a:t>
            </a:r>
            <a:r>
              <a:rPr lang="ru-RU" sz="2800" dirty="0"/>
              <a:t>; дощатых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и </a:t>
            </a:r>
            <a:r>
              <a:rPr lang="ru-RU" sz="2800" dirty="0"/>
              <a:t>паркетных полов;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мозаичных </a:t>
            </a:r>
            <a:r>
              <a:rPr lang="ru-RU" sz="2800" dirty="0"/>
              <a:t>и бетонных полов. </a:t>
            </a:r>
            <a:endParaRPr lang="ru-RU" sz="2800" dirty="0" smtClean="0"/>
          </a:p>
          <a:p>
            <a:r>
              <a:rPr lang="ru-RU" sz="2800" dirty="0" smtClean="0"/>
              <a:t>Подгонка </a:t>
            </a:r>
            <a:r>
              <a:rPr lang="ru-RU" sz="2800" dirty="0"/>
              <a:t>отдельных деталей.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Шлифовальные машины </a:t>
            </a:r>
          </a:p>
        </p:txBody>
      </p:sp>
    </p:spTree>
    <p:extLst>
      <p:ext uri="{BB962C8B-B14F-4D97-AF65-F5344CB8AC3E}">
        <p14:creationId xmlns:p14="http://schemas.microsoft.com/office/powerpoint/2010/main" val="2909829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573016"/>
            <a:ext cx="4739828" cy="260813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7833" y="1772816"/>
            <a:ext cx="7408333" cy="3450696"/>
          </a:xfrm>
        </p:spPr>
        <p:txBody>
          <a:bodyPr/>
          <a:lstStyle/>
          <a:p>
            <a:r>
              <a:rPr lang="ru-RU" dirty="0" smtClean="0"/>
              <a:t>Завертывание: шурупов, болтов, гаек, винтов</a:t>
            </a:r>
            <a:r>
              <a:rPr lang="ru-RU" dirty="0"/>
              <a:t>, шпилек. </a:t>
            </a:r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dirty="0" smtClean="0"/>
              <a:t>Нарезание </a:t>
            </a:r>
            <a:r>
              <a:rPr lang="ru-RU" dirty="0"/>
              <a:t>резьбы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различных материалах.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4. </a:t>
            </a:r>
            <a:r>
              <a:rPr lang="ru-RU" dirty="0" err="1"/>
              <a:t>Резьбозавертывающие</a:t>
            </a:r>
            <a:r>
              <a:rPr lang="ru-RU" dirty="0"/>
              <a:t> и резьбонарезные машины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694575"/>
            <a:ext cx="2528937" cy="25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3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96" y="3212975"/>
            <a:ext cx="4718960" cy="283193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700808"/>
            <a:ext cx="8208912" cy="2808312"/>
          </a:xfrm>
        </p:spPr>
        <p:txBody>
          <a:bodyPr>
            <a:normAutofit/>
          </a:bodyPr>
          <a:lstStyle/>
          <a:p>
            <a:r>
              <a:rPr lang="ru-RU" dirty="0" smtClean="0"/>
              <a:t>Разрыхление </a:t>
            </a:r>
            <a:r>
              <a:rPr lang="ru-RU" dirty="0"/>
              <a:t>твердых слежавшихся и мерзлых грунтов. </a:t>
            </a:r>
            <a:endParaRPr lang="ru-RU" dirty="0" smtClean="0"/>
          </a:p>
          <a:p>
            <a:r>
              <a:rPr lang="ru-RU" dirty="0" smtClean="0"/>
              <a:t>Разрушение </a:t>
            </a:r>
            <a:r>
              <a:rPr lang="ru-RU" dirty="0"/>
              <a:t>бетона, асфальтобетона и железобетона. </a:t>
            </a:r>
            <a:endParaRPr lang="ru-RU" dirty="0" smtClean="0"/>
          </a:p>
          <a:p>
            <a:pPr algn="r"/>
            <a:r>
              <a:rPr lang="ru-RU" dirty="0" smtClean="0"/>
              <a:t>Рубка </a:t>
            </a:r>
            <a:r>
              <a:rPr lang="ru-RU" dirty="0"/>
              <a:t>металла и арматуры. </a:t>
            </a:r>
            <a:endParaRPr lang="ru-RU" dirty="0" smtClean="0"/>
          </a:p>
          <a:p>
            <a:pPr algn="r"/>
            <a:r>
              <a:rPr lang="ru-RU" dirty="0" err="1" smtClean="0"/>
              <a:t>электроножницы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 5. Машины ударного действия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50" y="4153248"/>
            <a:ext cx="2634406" cy="26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5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6. Уплотняющие машины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49" y="3140968"/>
            <a:ext cx="5498951" cy="361245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916832"/>
            <a:ext cx="7408333" cy="3450696"/>
          </a:xfrm>
        </p:spPr>
        <p:txBody>
          <a:bodyPr/>
          <a:lstStyle/>
          <a:p>
            <a:r>
              <a:rPr lang="ru-RU" dirty="0" smtClean="0"/>
              <a:t>Уплотнение</a:t>
            </a:r>
            <a:r>
              <a:rPr lang="ru-RU" dirty="0"/>
              <a:t>: бетонной смеси при формовании монолитных бетонных и ж/б конструкций. </a:t>
            </a:r>
            <a:endParaRPr lang="ru-RU" dirty="0" smtClean="0"/>
          </a:p>
          <a:p>
            <a:r>
              <a:rPr lang="ru-RU" dirty="0" smtClean="0"/>
              <a:t>Уплотнение </a:t>
            </a:r>
            <a:r>
              <a:rPr lang="ru-RU" dirty="0"/>
              <a:t>и разравнивание бетона при устройстве оснований и покрытий. </a:t>
            </a:r>
            <a:endParaRPr lang="ru-RU" dirty="0" smtClean="0"/>
          </a:p>
          <a:p>
            <a:r>
              <a:rPr lang="ru-RU" dirty="0" err="1" smtClean="0"/>
              <a:t>Трамбование</a:t>
            </a:r>
            <a:r>
              <a:rPr lang="ru-RU" dirty="0" smtClean="0"/>
              <a:t> </a:t>
            </a:r>
            <a:r>
              <a:rPr lang="ru-RU" dirty="0"/>
              <a:t>поверхностей оснований. 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Виброплита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7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112" y="1017240"/>
            <a:ext cx="1763688" cy="1763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008220"/>
            <a:ext cx="2466373" cy="184978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281339"/>
          </a:xfrm>
        </p:spPr>
        <p:txBody>
          <a:bodyPr/>
          <a:lstStyle/>
          <a:p>
            <a:r>
              <a:rPr lang="ru-RU" dirty="0" smtClean="0"/>
              <a:t>Увлажнение </a:t>
            </a:r>
            <a:r>
              <a:rPr lang="ru-RU" dirty="0"/>
              <a:t>и </a:t>
            </a:r>
            <a:r>
              <a:rPr lang="ru-RU" dirty="0" err="1"/>
              <a:t>обеспыливание</a:t>
            </a:r>
            <a:r>
              <a:rPr lang="ru-RU" dirty="0"/>
              <a:t> грунта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Смазка: щитов опалубки перед установкой; металлических форм, кассет. </a:t>
            </a:r>
            <a:endParaRPr lang="ru-RU" dirty="0" smtClean="0"/>
          </a:p>
          <a:p>
            <a:r>
              <a:rPr lang="ru-RU" dirty="0" smtClean="0"/>
              <a:t>Нанесение </a:t>
            </a:r>
            <a:r>
              <a:rPr lang="ru-RU" dirty="0"/>
              <a:t>на поверхность: лакокрасочных покрытий; шпаклевочных масс; грунта. </a:t>
            </a:r>
            <a:endParaRPr lang="ru-RU" dirty="0" smtClean="0"/>
          </a:p>
          <a:p>
            <a:r>
              <a:rPr lang="ru-RU" dirty="0" err="1" smtClean="0"/>
              <a:t>Огрунтовка</a:t>
            </a:r>
            <a:r>
              <a:rPr lang="ru-RU" dirty="0" smtClean="0"/>
              <a:t> </a:t>
            </a:r>
            <a:r>
              <a:rPr lang="ru-RU" dirty="0"/>
              <a:t>поверхности жидким стеклом. </a:t>
            </a:r>
            <a:endParaRPr lang="ru-RU" dirty="0" smtClean="0"/>
          </a:p>
          <a:p>
            <a:r>
              <a:rPr lang="ru-RU" dirty="0" smtClean="0"/>
              <a:t>Лакирование </a:t>
            </a:r>
            <a:r>
              <a:rPr lang="ru-RU" dirty="0"/>
              <a:t>поверхностей.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7. Краскораспылители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409" y="4797152"/>
            <a:ext cx="3525391" cy="18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1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581" y="3415284"/>
            <a:ext cx="4590288" cy="3442716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21" y="1591056"/>
            <a:ext cx="7408333" cy="48622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Строгание </a:t>
            </a:r>
            <a:r>
              <a:rPr lang="ru-RU" dirty="0"/>
              <a:t>и фугование древесины. </a:t>
            </a:r>
            <a:endParaRPr lang="ru-RU" dirty="0" smtClean="0"/>
          </a:p>
          <a:p>
            <a:r>
              <a:rPr lang="ru-RU" dirty="0" smtClean="0"/>
              <a:t>Обрезка </a:t>
            </a:r>
            <a:r>
              <a:rPr lang="ru-RU" dirty="0"/>
              <a:t>паркетной клепки, фугование кромок, фрезерование пазов. </a:t>
            </a:r>
            <a:endParaRPr lang="ru-RU" dirty="0" smtClean="0"/>
          </a:p>
          <a:p>
            <a:r>
              <a:rPr lang="ru-RU" dirty="0" smtClean="0"/>
              <a:t>Распиловка </a:t>
            </a:r>
            <a:r>
              <a:rPr lang="ru-RU" dirty="0"/>
              <a:t>лесоматериалов. </a:t>
            </a:r>
            <a:endParaRPr lang="ru-RU" dirty="0" smtClean="0"/>
          </a:p>
          <a:p>
            <a:r>
              <a:rPr lang="ru-RU" dirty="0" smtClean="0"/>
              <a:t>Выборка </a:t>
            </a:r>
            <a:r>
              <a:rPr lang="ru-RU" dirty="0"/>
              <a:t>отверстий и гнезд прямоугольной формы и шпунтовых пазов. </a:t>
            </a:r>
            <a:endParaRPr lang="ru-RU" dirty="0" smtClean="0"/>
          </a:p>
          <a:p>
            <a:r>
              <a:rPr lang="ru-RU" dirty="0" smtClean="0"/>
              <a:t>Выпиливание </a:t>
            </a:r>
            <a:r>
              <a:rPr lang="ru-RU" dirty="0"/>
              <a:t>деталей из дерева. 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    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        Циркулярная пила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8. Деревообрабатывающие машины </a:t>
            </a:r>
          </a:p>
        </p:txBody>
      </p:sp>
    </p:spTree>
    <p:extLst>
      <p:ext uri="{BB962C8B-B14F-4D97-AF65-F5344CB8AC3E}">
        <p14:creationId xmlns:p14="http://schemas.microsoft.com/office/powerpoint/2010/main" val="3293160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108507">
            <a:off x="841208" y="2967335"/>
            <a:ext cx="7461594" cy="9233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/>
                <a:solidFill>
                  <a:schemeClr val="accent3"/>
                </a:solidFill>
                <a:effectLst/>
              </a:rPr>
              <a:t>Успешной сдачи сессии!</a:t>
            </a:r>
            <a:endParaRPr lang="ru-RU" sz="5400" b="1" i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368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132856"/>
            <a:ext cx="7408333" cy="4281339"/>
          </a:xfrm>
        </p:spPr>
        <p:txBody>
          <a:bodyPr>
            <a:noAutofit/>
          </a:bodyPr>
          <a:lstStyle/>
          <a:p>
            <a:r>
              <a:rPr lang="ru-RU" sz="3200" i="1" dirty="0" smtClean="0"/>
              <a:t>– </a:t>
            </a:r>
            <a:r>
              <a:rPr lang="ru-RU" sz="3200" i="1" dirty="0"/>
              <a:t>(электроинструмент) – разновидность механизированного инструмента – ручная переносная машина, у которой главное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(</a:t>
            </a:r>
            <a:r>
              <a:rPr lang="ru-RU" sz="3200" i="1" dirty="0"/>
              <a:t>рабочее) движение осуществляет электродвигатель,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а </a:t>
            </a:r>
            <a:r>
              <a:rPr lang="ru-RU" sz="3200" i="1" dirty="0"/>
              <a:t>вспомогательные движения выполняет рабочий.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Инструмент </a:t>
            </a:r>
            <a:r>
              <a:rPr lang="ru-RU" i="1" dirty="0" err="1"/>
              <a:t>элекрифицированный</a:t>
            </a:r>
            <a:r>
              <a:rPr lang="ru-RU" i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99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844824"/>
            <a:ext cx="766884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по </a:t>
            </a:r>
            <a:r>
              <a:rPr lang="ru-RU" dirty="0"/>
              <a:t>видам выполняемых работ (назначению) </a:t>
            </a:r>
            <a:r>
              <a:rPr lang="ru-RU" dirty="0" smtClean="0"/>
              <a:t>на: </a:t>
            </a:r>
          </a:p>
          <a:p>
            <a:r>
              <a:rPr lang="ru-RU" dirty="0" smtClean="0"/>
              <a:t>сверлильные </a:t>
            </a:r>
            <a:r>
              <a:rPr lang="ru-RU" dirty="0"/>
              <a:t>машины (электродрели, </a:t>
            </a:r>
            <a:r>
              <a:rPr lang="ru-RU" dirty="0" err="1"/>
              <a:t>шуруповерты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перфораторы </a:t>
            </a:r>
            <a:r>
              <a:rPr lang="ru-RU" dirty="0"/>
              <a:t>и универсальные изделия); шлифовальные машины, </a:t>
            </a:r>
            <a:endParaRPr lang="ru-RU" dirty="0" smtClean="0"/>
          </a:p>
          <a:p>
            <a:r>
              <a:rPr lang="ru-RU" dirty="0" smtClean="0"/>
              <a:t>режущий </a:t>
            </a:r>
            <a:r>
              <a:rPr lang="ru-RU" dirty="0"/>
              <a:t>инструмент (пилы, ножовки, лобзики и др.); </a:t>
            </a:r>
            <a:endParaRPr lang="ru-RU" dirty="0" smtClean="0"/>
          </a:p>
          <a:p>
            <a:r>
              <a:rPr lang="ru-RU" dirty="0" smtClean="0"/>
              <a:t>краскораспылители </a:t>
            </a:r>
            <a:r>
              <a:rPr lang="ru-RU" dirty="0"/>
              <a:t>и мойки высокого давления; </a:t>
            </a:r>
            <a:r>
              <a:rPr lang="ru-RU" dirty="0" err="1"/>
              <a:t>электрорубанки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машины </a:t>
            </a:r>
            <a:r>
              <a:rPr lang="ru-RU" dirty="0"/>
              <a:t>для уборки снега, </a:t>
            </a:r>
            <a:endParaRPr lang="ru-RU" dirty="0" smtClean="0"/>
          </a:p>
          <a:p>
            <a:r>
              <a:rPr lang="ru-RU" dirty="0" smtClean="0"/>
              <a:t>инструмент </a:t>
            </a:r>
            <a:r>
              <a:rPr lang="ru-RU" dirty="0"/>
              <a:t>для заточки ножей и ножниц и др.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Электромеханические инструменты подразделяют </a:t>
            </a:r>
          </a:p>
        </p:txBody>
      </p:sp>
    </p:spTree>
    <p:extLst>
      <p:ext uri="{BB962C8B-B14F-4D97-AF65-F5344CB8AC3E}">
        <p14:creationId xmlns:p14="http://schemas.microsoft.com/office/powerpoint/2010/main" val="68684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7850725" cy="489654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0 – сюда относят инструменты, у которых все детали под напряжением, полностью отсутствуют составляющие для заземления; </a:t>
            </a:r>
            <a:endParaRPr lang="ru-RU" dirty="0" smtClean="0"/>
          </a:p>
          <a:p>
            <a:r>
              <a:rPr lang="ru-RU" dirty="0" smtClean="0"/>
              <a:t>0I </a:t>
            </a:r>
            <a:r>
              <a:rPr lang="ru-RU" dirty="0"/>
              <a:t>– также все детали с током, при этом есть заземление и рабочая изоляция; </a:t>
            </a:r>
            <a:endParaRPr lang="ru-RU" dirty="0" smtClean="0"/>
          </a:p>
          <a:p>
            <a:r>
              <a:rPr lang="ru-RU" dirty="0" smtClean="0"/>
              <a:t>I </a:t>
            </a:r>
            <a:r>
              <a:rPr lang="ru-RU" dirty="0"/>
              <a:t>– электроинструменты с таким же составляющим, как и первые два (наличие изоляции и заземляющего контакта); </a:t>
            </a:r>
            <a:endParaRPr lang="ru-RU" dirty="0" smtClean="0"/>
          </a:p>
          <a:p>
            <a:r>
              <a:rPr lang="ru-RU" dirty="0" smtClean="0"/>
              <a:t>II </a:t>
            </a:r>
            <a:r>
              <a:rPr lang="ru-RU" dirty="0"/>
              <a:t>– все детали под напряжением и с хорошей изоляцией, но заземление отсутствует; </a:t>
            </a:r>
            <a:endParaRPr lang="ru-RU" dirty="0" smtClean="0"/>
          </a:p>
          <a:p>
            <a:r>
              <a:rPr lang="ru-RU" dirty="0" smtClean="0"/>
              <a:t>III </a:t>
            </a:r>
            <a:r>
              <a:rPr lang="ru-RU" dirty="0"/>
              <a:t>– напряжение не более 50 В, электроинструмент питается от безопасного низкого напряжения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sz="900" dirty="0" smtClean="0"/>
              <a:t>- </a:t>
            </a:r>
            <a:r>
              <a:rPr lang="ru-RU" sz="900" dirty="0"/>
              <a:t>Читайте подробнее на FB.ru: </a:t>
            </a:r>
            <a:r>
              <a:rPr lang="ru-RU" sz="900" dirty="0">
                <a:hlinkClick r:id="rId2"/>
              </a:rPr>
              <a:t>http://fb.ru/article/379662/vidyi-elektroinstrumentov-klassifikatsiya-i-harakteristiki-naznachenie-i-primenenie</a:t>
            </a:r>
            <a:endParaRPr lang="ru-RU" sz="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Виды электроинструмента по типу </a:t>
            </a:r>
            <a:r>
              <a:rPr lang="ru-RU" dirty="0" smtClean="0"/>
              <a:t>электробезопасности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491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7833" y="1591056"/>
            <a:ext cx="7408333" cy="453510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 </a:t>
            </a:r>
            <a:r>
              <a:rPr lang="ru-RU" dirty="0"/>
              <a:t>ним проще понять, что подобрать и как работать. Основные виды электроинструментов по назначению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Industrial</a:t>
            </a:r>
            <a:r>
              <a:rPr lang="ru-RU" b="1" dirty="0" smtClean="0">
                <a:solidFill>
                  <a:schemeClr val="tx1"/>
                </a:solidFill>
              </a:rPr>
              <a:t>; </a:t>
            </a:r>
            <a:r>
              <a:rPr lang="ru-RU" b="1" dirty="0" err="1" smtClean="0">
                <a:solidFill>
                  <a:schemeClr val="tx1"/>
                </a:solidFill>
              </a:rPr>
              <a:t>Heavy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duty</a:t>
            </a:r>
            <a:r>
              <a:rPr lang="ru-RU" b="1" dirty="0" smtClean="0">
                <a:solidFill>
                  <a:schemeClr val="tx1"/>
                </a:solidFill>
              </a:rPr>
              <a:t>; </a:t>
            </a:r>
            <a:r>
              <a:rPr lang="ru-RU" b="1" dirty="0" err="1" smtClean="0">
                <a:solidFill>
                  <a:schemeClr val="tx1"/>
                </a:solidFill>
              </a:rPr>
              <a:t>Professional</a:t>
            </a:r>
            <a:r>
              <a:rPr lang="ru-RU" b="1" dirty="0" smtClean="0">
                <a:solidFill>
                  <a:schemeClr val="tx1"/>
                </a:solidFill>
              </a:rPr>
              <a:t>; </a:t>
            </a:r>
            <a:r>
              <a:rPr lang="ru-RU" b="1" dirty="0" err="1" smtClean="0">
                <a:solidFill>
                  <a:schemeClr val="tx1"/>
                </a:solidFill>
              </a:rPr>
              <a:t>Hobby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dirty="0" smtClean="0"/>
              <a:t>Каждый </a:t>
            </a:r>
            <a:r>
              <a:rPr lang="ru-RU" dirty="0"/>
              <a:t>из них имеет свои характеристики и особенности. Помимо этого, стоит понимать, как они работают. Некоторые способны выполнять задачи длительный отрезок времени, а другим придется давать перерыв или подзаряжать - Читайте подробнее на FB.ru: </a:t>
            </a:r>
            <a:r>
              <a:rPr lang="ru-RU" dirty="0">
                <a:hlinkClick r:id="rId2"/>
              </a:rPr>
              <a:t>http://fb.ru/article/379662/vidyi-elektroinstrumentov-klassifikatsiya-i-harakteristiki-naznachenie-i-primenenie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85428" y="6271697"/>
            <a:ext cx="4463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Industrial</a:t>
            </a:r>
            <a:r>
              <a:rPr lang="ru-RU" dirty="0"/>
              <a:t>; </a:t>
            </a:r>
            <a:r>
              <a:rPr lang="ru-RU" dirty="0" err="1"/>
              <a:t>Heavy</a:t>
            </a:r>
            <a:r>
              <a:rPr lang="ru-RU" dirty="0"/>
              <a:t> </a:t>
            </a:r>
            <a:r>
              <a:rPr lang="ru-RU" dirty="0" err="1"/>
              <a:t>duty</a:t>
            </a:r>
            <a:r>
              <a:rPr lang="ru-RU" dirty="0"/>
              <a:t>; </a:t>
            </a:r>
            <a:r>
              <a:rPr lang="ru-RU" dirty="0" err="1"/>
              <a:t>Professional</a:t>
            </a:r>
            <a:r>
              <a:rPr lang="ru-RU" dirty="0"/>
              <a:t>; </a:t>
            </a:r>
            <a:r>
              <a:rPr lang="ru-RU" dirty="0" err="1"/>
              <a:t>Hobby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452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7" y="1844824"/>
            <a:ext cx="7524824" cy="428133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При эксплуатации электрооборудования на него могут воздействовать различные внешние факторы - пыль, влага, температура. Также должна обеспечиваться его защита от попадания внутрь изделий инородных предметов, случайного касания различных частей. Кроме того, любой электрический прибор или изделие несут в себе опасность поражения электрическим током.</a:t>
            </a:r>
          </a:p>
          <a:p>
            <a:r>
              <a:rPr lang="ru-RU" dirty="0"/>
              <a:t>Безопасность эксплуатации электрооборудования обеспечивается соответствующими организационными мероприятиями (например, соблюдением </a:t>
            </a:r>
            <a:r>
              <a:rPr lang="ru-RU" u="sng" dirty="0">
                <a:hlinkClick r:id="rId2"/>
              </a:rPr>
              <a:t>правил электробезопасности</a:t>
            </a:r>
            <a:r>
              <a:rPr lang="ru-RU" dirty="0"/>
              <a:t>), а также его конструктивным исполнением.</a:t>
            </a:r>
          </a:p>
          <a:p>
            <a:r>
              <a:rPr lang="ru-RU" dirty="0"/>
              <a:t>Последнее определяется классификацией электрооборудования, которая включает:</a:t>
            </a:r>
          </a:p>
          <a:p>
            <a:r>
              <a:rPr lang="ru-RU" dirty="0"/>
              <a:t>Степень защиты IP от внешних воздействий.</a:t>
            </a:r>
          </a:p>
          <a:p>
            <a:r>
              <a:rPr lang="ru-RU" dirty="0"/>
              <a:t>Климатическое исполнение электрооборудования.</a:t>
            </a:r>
          </a:p>
          <a:p>
            <a:r>
              <a:rPr lang="ru-RU" dirty="0"/>
              <a:t>Класс защиты от поражения электрическим током.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ЗАЩИТА И БЕЗОПАСНОСТЬ </a:t>
            </a:r>
            <a:r>
              <a:rPr lang="ru-RU" dirty="0" smtClean="0"/>
              <a:t>ЭЛЕКТРООБОРУДОВАНИЯ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61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18777"/>
            <a:ext cx="2664296" cy="5273386"/>
          </a:xfrm>
        </p:spPr>
        <p:txBody>
          <a:bodyPr>
            <a:noAutofit/>
          </a:bodyPr>
          <a:lstStyle/>
          <a:p>
            <a:r>
              <a:rPr lang="ru-RU" sz="1800" dirty="0" smtClean="0"/>
              <a:t>Степень </a:t>
            </a:r>
            <a:r>
              <a:rPr lang="ru-RU" sz="1800" dirty="0"/>
              <a:t>защиты электрооборудования от воздействия внешних факторов определяется системой классификации </a:t>
            </a:r>
            <a:r>
              <a:rPr lang="ru-RU" sz="1800" dirty="0" err="1"/>
              <a:t>Ingress</a:t>
            </a:r>
            <a:r>
              <a:rPr lang="ru-RU" sz="1800" dirty="0"/>
              <a:t> </a:t>
            </a:r>
            <a:r>
              <a:rPr lang="ru-RU" sz="1800" dirty="0" err="1"/>
              <a:t>Protection</a:t>
            </a:r>
            <a:r>
              <a:rPr lang="ru-RU" sz="1800" dirty="0"/>
              <a:t> </a:t>
            </a:r>
            <a:r>
              <a:rPr lang="ru-RU" sz="1800" dirty="0" err="1"/>
              <a:t>Rating</a:t>
            </a:r>
            <a:r>
              <a:rPr lang="ru-RU" sz="1800" dirty="0" smtClean="0"/>
              <a:t>.</a:t>
            </a:r>
          </a:p>
          <a:p>
            <a:r>
              <a:rPr lang="ru-RU" sz="1800" b="1" dirty="0" smtClean="0"/>
              <a:t>Класс </a:t>
            </a:r>
            <a:r>
              <a:rPr lang="ru-RU" sz="1800" b="1" dirty="0"/>
              <a:t>защиты IP</a:t>
            </a:r>
            <a:r>
              <a:rPr lang="ru-RU" sz="1800" dirty="0"/>
              <a:t> определяется кодом, который имеет </a:t>
            </a:r>
            <a:r>
              <a:rPr lang="ru-RU" sz="1800" dirty="0" smtClean="0"/>
              <a:t>вид</a:t>
            </a:r>
          </a:p>
          <a:p>
            <a:pPr marL="0" indent="0" algn="ctr">
              <a:buNone/>
            </a:pPr>
            <a:r>
              <a:rPr lang="ru-RU" sz="1800" dirty="0"/>
              <a:t> </a:t>
            </a:r>
            <a:r>
              <a:rPr lang="ru-RU" sz="1800" b="1" dirty="0"/>
              <a:t>IP XX</a:t>
            </a:r>
            <a:r>
              <a:rPr lang="ru-RU" sz="1800" dirty="0"/>
              <a:t>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где </a:t>
            </a:r>
            <a:r>
              <a:rPr lang="ru-RU" sz="1800" dirty="0"/>
              <a:t>ХХ - две цифры,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первая </a:t>
            </a:r>
            <a:r>
              <a:rPr lang="ru-RU" sz="1800" dirty="0"/>
              <a:t>из которых определяет степень механической защиты: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СТЕПЕНЬ ЗАЩИТЫ ОТ ВНЕШНИХ </a:t>
            </a:r>
            <a:r>
              <a:rPr lang="ru-RU" dirty="0" smtClean="0"/>
              <a:t>ВОЗДЕЙСТВИЙ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580" t="10625" r="36164" b="5703"/>
          <a:stretch/>
        </p:blipFill>
        <p:spPr>
          <a:xfrm>
            <a:off x="3347864" y="1591056"/>
            <a:ext cx="5550571" cy="53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8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7833" y="1615397"/>
            <a:ext cx="7408333" cy="1237539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Тривиально </a:t>
            </a:r>
            <a:r>
              <a:rPr lang="ru-RU" dirty="0">
                <a:solidFill>
                  <a:schemeClr val="tx1"/>
                </a:solidFill>
              </a:rPr>
              <a:t>- климатическое исполнение определяет условия эксплуатации электрооборудования для соответствующих климатических районов (зон). Обозначается </a:t>
            </a:r>
            <a:r>
              <a:rPr lang="ru-RU" dirty="0" err="1">
                <a:solidFill>
                  <a:schemeClr val="tx1"/>
                </a:solidFill>
              </a:rPr>
              <a:t>буквенно</a:t>
            </a:r>
            <a:r>
              <a:rPr lang="ru-RU" dirty="0">
                <a:solidFill>
                  <a:schemeClr val="tx1"/>
                </a:solidFill>
              </a:rPr>
              <a:t> - цифровым кодом.</a:t>
            </a:r>
          </a:p>
          <a:p>
            <a:r>
              <a:rPr lang="ru-RU" dirty="0">
                <a:solidFill>
                  <a:schemeClr val="tx1"/>
                </a:solidFill>
              </a:rPr>
              <a:t>Буквенная часть обозначает климатическую зону, а цифровая - место (условия) размещения (см. таблицу).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КЛИМАТИЧЕСКОЕ ИСПОЛНЕНИЕ </a:t>
            </a:r>
            <a:r>
              <a:rPr lang="ru-RU" dirty="0" smtClean="0"/>
              <a:t>ЭЛЕКТРООБОРУДОВАНИЯ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581" t="22438" r="36718" b="29328"/>
          <a:stretch/>
        </p:blipFill>
        <p:spPr>
          <a:xfrm>
            <a:off x="1403647" y="2852936"/>
            <a:ext cx="633670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91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429</TotalTime>
  <Words>865</Words>
  <Application>Microsoft Office PowerPoint</Application>
  <PresentationFormat>Экран (4:3)</PresentationFormat>
  <Paragraphs>114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9. Электрифицированный инструмент</vt:lpstr>
      <vt:lpstr>Презентация PowerPoint</vt:lpstr>
      <vt:lpstr>Инструмент элекрифицированный </vt:lpstr>
      <vt:lpstr>Электромеханические инструменты подразделяют </vt:lpstr>
      <vt:lpstr>Виды электроинструмента по типу электробезопасности </vt:lpstr>
      <vt:lpstr>Классы </vt:lpstr>
      <vt:lpstr>ЗАЩИТА И БЕЗОПАСНОСТЬ ЭЛЕКТРООБОРУДОВАНИЯ</vt:lpstr>
      <vt:lpstr>СТЕПЕНЬ ЗАЩИТЫ ОТ ВНЕШНИХ ВОЗДЕЙСТВИЙ</vt:lpstr>
      <vt:lpstr>КЛИМАТИЧЕСКОЕ ИСПОЛНЕНИЕ ЭЛЕКТРООБОРУДОВАНИЯ</vt:lpstr>
      <vt:lpstr>КЛАССЫ ЗАЩИТЫ ЭЛЕКТРООБОРУДОВАНИЯ</vt:lpstr>
      <vt:lpstr>КЛАССЫ ЗАЩИТЫ ЭЛЕКТРООБОРУДОВАНИЯ</vt:lpstr>
      <vt:lpstr>Классификация по степени безопасности </vt:lpstr>
      <vt:lpstr>Презентация PowerPoint</vt:lpstr>
      <vt:lpstr>1. Электрические  сверлильные машины </vt:lpstr>
      <vt:lpstr>Схема</vt:lpstr>
      <vt:lpstr>Схема устройства электрической дрели.</vt:lpstr>
      <vt:lpstr>Конструкция электродрели </vt:lpstr>
      <vt:lpstr>Презентация PowerPoint</vt:lpstr>
      <vt:lpstr>2. Режущие машины </vt:lpstr>
      <vt:lpstr>3. Шлифовальные машины </vt:lpstr>
      <vt:lpstr> 4. Резьбозавертывающие и резьбонарезные машины </vt:lpstr>
      <vt:lpstr> 5. Машины ударного действия </vt:lpstr>
      <vt:lpstr>6. Уплотняющие машины </vt:lpstr>
      <vt:lpstr>7. Краскораспылители </vt:lpstr>
      <vt:lpstr>8. Деревообрабатывающие машины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51</cp:revision>
  <dcterms:created xsi:type="dcterms:W3CDTF">2019-02-06T14:42:10Z</dcterms:created>
  <dcterms:modified xsi:type="dcterms:W3CDTF">2022-06-24T13:11:23Z</dcterms:modified>
</cp:coreProperties>
</file>